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65" r:id="rId4"/>
    <p:sldId id="266" r:id="rId5"/>
    <p:sldId id="264" r:id="rId6"/>
    <p:sldId id="263" r:id="rId7"/>
    <p:sldId id="262" r:id="rId8"/>
    <p:sldId id="259" r:id="rId9"/>
    <p:sldId id="270" r:id="rId10"/>
    <p:sldId id="268" r:id="rId11"/>
    <p:sldId id="267" r:id="rId12"/>
    <p:sldId id="271" r:id="rId13"/>
    <p:sldId id="272" r:id="rId14"/>
    <p:sldId id="273" r:id="rId15"/>
    <p:sldId id="269" r:id="rId16"/>
    <p:sldId id="274" r:id="rId17"/>
    <p:sldId id="285" r:id="rId18"/>
    <p:sldId id="261" r:id="rId19"/>
    <p:sldId id="277" r:id="rId20"/>
    <p:sldId id="275" r:id="rId21"/>
    <p:sldId id="276" r:id="rId22"/>
    <p:sldId id="278" r:id="rId23"/>
    <p:sldId id="260" r:id="rId24"/>
    <p:sldId id="279" r:id="rId25"/>
    <p:sldId id="258" r:id="rId26"/>
    <p:sldId id="280" r:id="rId27"/>
    <p:sldId id="281" r:id="rId28"/>
    <p:sldId id="282" r:id="rId29"/>
    <p:sldId id="283" r:id="rId30"/>
    <p:sldId id="284" r:id="rId31"/>
  </p:sldIdLst>
  <p:sldSz cx="18288000" cy="10287000"/>
  <p:notesSz cx="18288000" cy="10287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9" autoAdjust="0"/>
    <p:restoredTop sz="94660"/>
  </p:normalViewPr>
  <p:slideViewPr>
    <p:cSldViewPr>
      <p:cViewPr varScale="1">
        <p:scale>
          <a:sx n="65" d="100"/>
          <a:sy n="65" d="100"/>
        </p:scale>
        <p:origin x="4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3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57969-69A1-4A7C-8093-A6532EA71EBE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2A43B-0814-44DD-B01C-18F05A7D5B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619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crash-history document, Coleman Road summary screenshot and map screenshot.</a:t>
            </a:r>
          </a:p>
          <a:p>
            <a:r>
              <a:t>- Derived share: 19 injury-involved collisions / 140 total collisions = 13.6%.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crash-history document, James Sanders Boulevard summary screenshot and map screenshot.</a:t>
            </a:r>
          </a:p>
          <a:p>
            <a:r>
              <a:t>- Derived share: 19 injury-involved collisions / 215 total collisions = 8.8%.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2C393EB1-44F8-B6C4-FA00-4ADA2387F40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6DB40010-4289-7CCD-2B2D-AD73234281E6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03C6A3-35AD-4D33-8C1C-0230FBB08B7B}" type="datetimeFigureOut">
              <a:rPr lang="en-US" altLang="en-US"/>
              <a:pPr/>
              <a:t>9/8/2026</a:t>
            </a:fld>
            <a:endParaRPr lang="en-US" alt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C34BCADA-EFFD-70F3-98F8-0EDFEC8F1D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7047EF-FCED-4A57-8712-DCE6872F97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112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0E9247C9-E90C-912A-98CC-DA81C2AF0E7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E09E50A7-F90E-DE19-0D33-0C5BDA45DEB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71DBD2-1047-4276-8506-8F27020F0FFC}" type="datetimeFigureOut">
              <a:rPr lang="en-US" altLang="en-US"/>
              <a:pPr/>
              <a:t>9/8/2026</a:t>
            </a:fld>
            <a:endParaRPr lang="en-US" alt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EEC0BE8D-FA66-7D4D-BBC0-21DF7EBCFC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0DA376-0FF8-4822-80A2-200C5F5DA9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54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F8FE64DF-481D-FFD1-D97C-FC0E40ACA56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id="{84E169C7-6C7A-AC0D-F857-1BBA04ECFDF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AF9D1F-9BD6-4FE8-97A5-AAB3C82E2306}" type="datetimeFigureOut">
              <a:rPr lang="en-US" altLang="en-US"/>
              <a:pPr/>
              <a:t>9/8/2026</a:t>
            </a:fld>
            <a:endParaRPr lang="en-US" altLang="en-US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E26A913A-6478-2227-D66F-8F08BE242D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70BDD1-E832-4E51-AF0E-821B3AEB59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740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8BA505D2-27AC-8144-3C14-05C964A643E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708C15C2-2D03-7AB9-3B3B-1002B43A36D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F92589-F4CF-457B-977A-83DA5CA6B5FE}" type="datetimeFigureOut">
              <a:rPr lang="en-US" altLang="en-US"/>
              <a:pPr/>
              <a:t>9/8/2026</a:t>
            </a:fld>
            <a:endParaRPr lang="en-US" altLang="en-US"/>
          </a:p>
        </p:txBody>
      </p:sp>
      <p:sp>
        <p:nvSpPr>
          <p:cNvPr id="5" name="Holder 6">
            <a:extLst>
              <a:ext uri="{FF2B5EF4-FFF2-40B4-BE49-F238E27FC236}">
                <a16:creationId xmlns:a16="http://schemas.microsoft.com/office/drawing/2014/main" id="{A43A0391-C84C-49C0-6386-15CF565943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EEB1DC-847A-462C-A0B4-96B85FB6DA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3342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>
            <a:extLst>
              <a:ext uri="{FF2B5EF4-FFF2-40B4-BE49-F238E27FC236}">
                <a16:creationId xmlns:a16="http://schemas.microsoft.com/office/drawing/2014/main" id="{CE87A6E7-F1BE-0EA5-1FF2-275237DA3C7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Holder 5">
            <a:extLst>
              <a:ext uri="{FF2B5EF4-FFF2-40B4-BE49-F238E27FC236}">
                <a16:creationId xmlns:a16="http://schemas.microsoft.com/office/drawing/2014/main" id="{C3B209BC-EC70-EC1D-36BA-4BE87E59478F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DE67A9-5C36-4F52-BD24-7CBDC8DA6BD3}" type="datetimeFigureOut">
              <a:rPr lang="en-US" altLang="en-US"/>
              <a:pPr/>
              <a:t>9/8/2026</a:t>
            </a:fld>
            <a:endParaRPr lang="en-US" altLang="en-US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0D0A9164-D131-D262-32E5-B929F66DFE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24C73-0E77-4DC3-8D22-37BEFFFAC1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1059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1392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DA666FEA-A639-CA73-82E7-9F13C6AEB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63" y="3551238"/>
            <a:ext cx="12082462" cy="29987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endParaRPr/>
          </a:p>
        </p:txBody>
      </p:sp>
      <p:sp>
        <p:nvSpPr>
          <p:cNvPr id="1027" name="Holder 3">
            <a:extLst>
              <a:ext uri="{FF2B5EF4-FFF2-40B4-BE49-F238E27FC236}">
                <a16:creationId xmlns:a16="http://schemas.microsoft.com/office/drawing/2014/main" id="{0422112E-AB2A-9B02-F390-2995E4FB45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65375"/>
            <a:ext cx="16459200" cy="678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  <p:sp>
        <p:nvSpPr>
          <p:cNvPr id="1028" name="Holder 4">
            <a:extLst>
              <a:ext uri="{FF2B5EF4-FFF2-40B4-BE49-F238E27FC236}">
                <a16:creationId xmlns:a16="http://schemas.microsoft.com/office/drawing/2014/main" id="{13DA1242-3898-D51A-737B-AEB5D44CF114}"/>
              </a:ext>
            </a:extLst>
          </p:cNvPr>
          <p:cNvSpPr>
            <a:spLocks noGrp="1" noChangeArrowheads="1"/>
          </p:cNvSpPr>
          <p:nvPr>
            <p:ph type="ftr" sz="quarter" idx="5"/>
          </p:nvPr>
        </p:nvSpPr>
        <p:spPr bwMode="auto">
          <a:xfrm>
            <a:off x="6218238" y="9566275"/>
            <a:ext cx="58515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eaLnBrk="1" hangingPunct="1">
              <a:defRPr>
                <a:solidFill>
                  <a:srgbClr val="898989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29" name="Holder 5">
            <a:extLst>
              <a:ext uri="{FF2B5EF4-FFF2-40B4-BE49-F238E27FC236}">
                <a16:creationId xmlns:a16="http://schemas.microsoft.com/office/drawing/2014/main" id="{E872856A-851E-4466-91A6-DCD67529A440}"/>
              </a:ext>
            </a:extLst>
          </p:cNvPr>
          <p:cNvSpPr>
            <a:spLocks noGrp="1" noChangeArrowheads="1"/>
          </p:cNvSpPr>
          <p:nvPr>
            <p:ph type="dt" sz="half" idx="6"/>
          </p:nvPr>
        </p:nvSpPr>
        <p:spPr bwMode="auto">
          <a:xfrm>
            <a:off x="914400" y="9566275"/>
            <a:ext cx="42068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>
                <a:solidFill>
                  <a:srgbClr val="898989"/>
                </a:solidFill>
              </a:defRPr>
            </a:lvl1pPr>
          </a:lstStyle>
          <a:p>
            <a:fld id="{410CE057-AACB-4ED1-B41C-C7791B3200EE}" type="datetimeFigureOut">
              <a:rPr lang="en-US" altLang="en-US"/>
              <a:pPr/>
              <a:t>9/8/2026</a:t>
            </a:fld>
            <a:endParaRPr lang="en-US" altLang="en-US"/>
          </a:p>
        </p:txBody>
      </p:sp>
      <p:sp>
        <p:nvSpPr>
          <p:cNvPr id="1030" name="Holder 6">
            <a:extLst>
              <a:ext uri="{FF2B5EF4-FFF2-40B4-BE49-F238E27FC236}">
                <a16:creationId xmlns:a16="http://schemas.microsoft.com/office/drawing/2014/main" id="{A4559CC9-FD2F-57DA-2204-2C8F15335B5D}"/>
              </a:ext>
            </a:extLst>
          </p:cNvPr>
          <p:cNvSpPr>
            <a:spLocks noGrp="1" noChangeArrowheads="1"/>
          </p:cNvSpPr>
          <p:nvPr>
            <p:ph type="sldNum" sz="quarter" idx="7"/>
          </p:nvPr>
        </p:nvSpPr>
        <p:spPr bwMode="auto">
          <a:xfrm>
            <a:off x="13166725" y="9566275"/>
            <a:ext cx="42068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>
                <a:solidFill>
                  <a:srgbClr val="898989"/>
                </a:solidFill>
              </a:defRPr>
            </a:lvl1pPr>
          </a:lstStyle>
          <a:p>
            <a:fld id="{B5A6E5EC-A701-4EE7-8112-456548DE2BB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sv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16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tif"/><Relationship Id="rId5" Type="http://schemas.openxmlformats.org/officeDocument/2006/relationships/image" Target="../media/image31.tif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jp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8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34.pn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object 3">
            <a:extLst>
              <a:ext uri="{FF2B5EF4-FFF2-40B4-BE49-F238E27FC236}">
                <a16:creationId xmlns:a16="http://schemas.microsoft.com/office/drawing/2014/main" id="{E0B6270E-3021-DC2A-0899-B65EF6200A5B}"/>
              </a:ext>
            </a:extLst>
          </p:cNvPr>
          <p:cNvGrpSpPr>
            <a:grpSpLocks/>
          </p:cNvGrpSpPr>
          <p:nvPr/>
        </p:nvGrpSpPr>
        <p:grpSpPr bwMode="auto">
          <a:xfrm>
            <a:off x="10366375" y="0"/>
            <a:ext cx="7921625" cy="10287000"/>
            <a:chOff x="10366727" y="0"/>
            <a:chExt cx="7921625" cy="10287000"/>
          </a:xfrm>
        </p:grpSpPr>
        <p:pic>
          <p:nvPicPr>
            <p:cNvPr id="2052" name="object 4">
              <a:extLst>
                <a:ext uri="{FF2B5EF4-FFF2-40B4-BE49-F238E27FC236}">
                  <a16:creationId xmlns:a16="http://schemas.microsoft.com/office/drawing/2014/main" id="{9626E467-0E3A-DE54-B252-6FEBD0F60A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6727" y="0"/>
              <a:ext cx="7921272" cy="1028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object 5">
              <a:extLst>
                <a:ext uri="{FF2B5EF4-FFF2-40B4-BE49-F238E27FC236}">
                  <a16:creationId xmlns:a16="http://schemas.microsoft.com/office/drawing/2014/main" id="{3C4BBEAD-89FB-124E-3442-6E0F4CC2BD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69502" y="7040298"/>
              <a:ext cx="2743353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14FF0B2-0997-8290-6B09-EDC5944EE1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grayscl/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275497" y="387526"/>
            <a:ext cx="12780103" cy="9585077"/>
          </a:xfrm>
          <a:prstGeom prst="rect">
            <a:avLst/>
          </a:prstGeom>
        </p:spPr>
      </p:pic>
      <p:grpSp>
        <p:nvGrpSpPr>
          <p:cNvPr id="4" name="Group 1">
            <a:extLst>
              <a:ext uri="{FF2B5EF4-FFF2-40B4-BE49-F238E27FC236}">
                <a16:creationId xmlns:a16="http://schemas.microsoft.com/office/drawing/2014/main" id="{15AC5872-82AD-4AA9-596C-2D815E8BBC2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7201" y="420084"/>
            <a:ext cx="2828819" cy="1355476"/>
            <a:chOff x="0" y="-1293417"/>
            <a:chExt cx="4056889" cy="1943100"/>
          </a:xfrm>
        </p:grpSpPr>
        <p:pic>
          <p:nvPicPr>
            <p:cNvPr id="5" name="Picture 14">
              <a:extLst>
                <a:ext uri="{FF2B5EF4-FFF2-40B4-BE49-F238E27FC236}">
                  <a16:creationId xmlns:a16="http://schemas.microsoft.com/office/drawing/2014/main" id="{6803919F-4040-D147-7D3C-92CED44BC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141415"/>
              <a:ext cx="1639096" cy="1639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5">
              <a:extLst>
                <a:ext uri="{FF2B5EF4-FFF2-40B4-BE49-F238E27FC236}">
                  <a16:creationId xmlns:a16="http://schemas.microsoft.com/office/drawing/2014/main" id="{142AC9AD-7168-C57D-9CA1-D73C3259A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3789" y="-1293417"/>
              <a:ext cx="1943100" cy="1943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FA63796-54F1-BD9F-F0E5-1685699C993E}"/>
              </a:ext>
            </a:extLst>
          </p:cNvPr>
          <p:cNvSpPr txBox="1"/>
          <p:nvPr/>
        </p:nvSpPr>
        <p:spPr>
          <a:xfrm>
            <a:off x="556848" y="2379116"/>
            <a:ext cx="11506199" cy="5032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500" b="1" dirty="0">
                <a:latin typeface="+mj-lt"/>
              </a:rPr>
              <a:t>Thinking Beyond the Intersection and Project Limits </a:t>
            </a:r>
          </a:p>
          <a:p>
            <a:r>
              <a:rPr lang="en-US" sz="4800" dirty="0">
                <a:latin typeface="+mj-lt"/>
              </a:rPr>
              <a:t>Austin Hart, KYTC District 1</a:t>
            </a:r>
          </a:p>
          <a:p>
            <a:r>
              <a:rPr lang="en-US" sz="4800" dirty="0">
                <a:latin typeface="+mj-lt"/>
              </a:rPr>
              <a:t>Brian Aldridge, Stantec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12AC96-7CBD-2DC8-A121-3FDBDC6F59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483994"/>
            <a:ext cx="2711843" cy="15403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C1CB5055-6AB7-949B-6287-7FEF54070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A9125C1C-2231-5E9F-1E48-55CF02492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CF76FD4C-0384-E593-674E-B49A045FE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2B58CE90-2C85-0951-98FC-E9E573A678C2}"/>
              </a:ext>
            </a:extLst>
          </p:cNvPr>
          <p:cNvSpPr txBox="1">
            <a:spLocks/>
          </p:cNvSpPr>
          <p:nvPr/>
        </p:nvSpPr>
        <p:spPr>
          <a:xfrm>
            <a:off x="3048000" y="274638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7500" b="1" kern="0" dirty="0">
                <a:latin typeface="Calibri" panose="020F0502020204030204" pitchFamily="34" charset="0"/>
              </a:rPr>
              <a:t>Agenda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9FA1C262-AE10-1986-E37E-3868AA43CAC7}"/>
              </a:ext>
            </a:extLst>
          </p:cNvPr>
          <p:cNvSpPr txBox="1">
            <a:spLocks/>
          </p:cNvSpPr>
          <p:nvPr/>
        </p:nvSpPr>
        <p:spPr>
          <a:xfrm>
            <a:off x="748504" y="2010692"/>
            <a:ext cx="14054509" cy="45259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  <a:buSzPct val="85000"/>
            </a:pPr>
            <a:r>
              <a:rPr lang="en-US" sz="7500" kern="0" dirty="0">
                <a:latin typeface="Calibri" panose="020F0502020204030204" pitchFamily="34" charset="0"/>
              </a:rPr>
              <a:t>Project History</a:t>
            </a:r>
          </a:p>
          <a:p>
            <a:pPr>
              <a:buClr>
                <a:srgbClr val="FF0000"/>
              </a:buClr>
              <a:buSzPct val="85000"/>
            </a:pPr>
            <a:r>
              <a:rPr lang="en-US" sz="7500" kern="0" dirty="0">
                <a:latin typeface="Calibri" panose="020F0502020204030204" pitchFamily="34" charset="0"/>
              </a:rPr>
              <a:t>Before and After Construction</a:t>
            </a:r>
          </a:p>
          <a:p>
            <a:pPr>
              <a:buClr>
                <a:srgbClr val="FF0000"/>
              </a:buClr>
              <a:buSzPct val="85000"/>
            </a:pPr>
            <a:r>
              <a:rPr lang="en-US" sz="7500" kern="0" dirty="0">
                <a:latin typeface="Calibri" panose="020F0502020204030204" pitchFamily="34" charset="0"/>
              </a:rPr>
              <a:t>Lessons Learned </a:t>
            </a:r>
          </a:p>
          <a:p>
            <a:pPr>
              <a:buClr>
                <a:srgbClr val="FF0000"/>
              </a:buClr>
              <a:buSzPct val="85000"/>
            </a:pPr>
            <a:endParaRPr lang="en-US" sz="7500" kern="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E6983-B44E-AF92-3F57-FDD07D411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74070334-CE89-8493-10F7-0259EA061C6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C432AECC-8782-3EE1-EB3B-5A9788B6B8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018BBCEC-98A9-068A-6E9B-9C67196DD9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89BA2EE-8193-66BE-ED72-25C241B7B0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89544"/>
            <a:ext cx="15544800" cy="10058400"/>
          </a:xfrm>
          <a:prstGeom prst="rect">
            <a:avLst/>
          </a:prstGeom>
        </p:spPr>
      </p:pic>
      <p:pic>
        <p:nvPicPr>
          <p:cNvPr id="12" name="Graphic 11" descr="Traffic light with solid fill">
            <a:extLst>
              <a:ext uri="{FF2B5EF4-FFF2-40B4-BE49-F238E27FC236}">
                <a16:creationId xmlns:a16="http://schemas.microsoft.com/office/drawing/2014/main" id="{3B6D07C3-963A-B496-9F5C-6A113A0AA0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34800" y="4381500"/>
            <a:ext cx="914400" cy="914400"/>
          </a:xfrm>
          <a:prstGeom prst="rect">
            <a:avLst/>
          </a:prstGeom>
        </p:spPr>
      </p:pic>
      <p:pic>
        <p:nvPicPr>
          <p:cNvPr id="14" name="Graphic 13" descr="Traffic light with solid fill">
            <a:extLst>
              <a:ext uri="{FF2B5EF4-FFF2-40B4-BE49-F238E27FC236}">
                <a16:creationId xmlns:a16="http://schemas.microsoft.com/office/drawing/2014/main" id="{E17120B7-F09C-A115-689F-B4956F9AD4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5969264"/>
            <a:ext cx="914400" cy="914400"/>
          </a:xfrm>
          <a:prstGeom prst="rect">
            <a:avLst/>
          </a:prstGeom>
        </p:spPr>
      </p:pic>
      <p:pic>
        <p:nvPicPr>
          <p:cNvPr id="16" name="Graphic 15" descr="Traffic light with solid fill">
            <a:extLst>
              <a:ext uri="{FF2B5EF4-FFF2-40B4-BE49-F238E27FC236}">
                <a16:creationId xmlns:a16="http://schemas.microsoft.com/office/drawing/2014/main" id="{D8B11BB1-88CE-48BF-82AB-D68AE07904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06000" y="4990985"/>
            <a:ext cx="914400" cy="914400"/>
          </a:xfrm>
          <a:prstGeom prst="rect">
            <a:avLst/>
          </a:prstGeom>
        </p:spPr>
      </p:pic>
      <p:pic>
        <p:nvPicPr>
          <p:cNvPr id="18" name="Graphic 17" descr="Traffic light with solid fill">
            <a:extLst>
              <a:ext uri="{FF2B5EF4-FFF2-40B4-BE49-F238E27FC236}">
                <a16:creationId xmlns:a16="http://schemas.microsoft.com/office/drawing/2014/main" id="{287E037E-7C43-12E1-2EE6-B5C056EAAE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98848" y="6857756"/>
            <a:ext cx="914400" cy="914400"/>
          </a:xfrm>
          <a:prstGeom prst="rect">
            <a:avLst/>
          </a:prstGeom>
        </p:spPr>
      </p:pic>
      <p:pic>
        <p:nvPicPr>
          <p:cNvPr id="20" name="Graphic 19" descr="Traffic light with solid fill">
            <a:extLst>
              <a:ext uri="{FF2B5EF4-FFF2-40B4-BE49-F238E27FC236}">
                <a16:creationId xmlns:a16="http://schemas.microsoft.com/office/drawing/2014/main" id="{B91FEBDE-E3DB-2EDC-9700-CEC3077CC5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023848" y="3619500"/>
            <a:ext cx="914400" cy="914400"/>
          </a:xfrm>
          <a:prstGeom prst="rect">
            <a:avLst/>
          </a:prstGeom>
        </p:spPr>
      </p:pic>
      <p:pic>
        <p:nvPicPr>
          <p:cNvPr id="22" name="Graphic 21" descr="Traffic light with solid fill">
            <a:extLst>
              <a:ext uri="{FF2B5EF4-FFF2-40B4-BE49-F238E27FC236}">
                <a16:creationId xmlns:a16="http://schemas.microsoft.com/office/drawing/2014/main" id="{B547D0B7-3D94-9DDE-874F-FE264AC05B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064484" y="29337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700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DAB9F-0C9D-C58E-133C-F439F7A18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D404DD2B-2419-BF7A-53F2-821E35EC767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A745B6A5-BCE3-B472-C291-F5443FBD2B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72807CFB-023E-9CF9-BB98-88ABA5B732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14A61C2-C3D7-B1BF-662B-B266432D1FD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89544"/>
            <a:ext cx="15544800" cy="100584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AF857DD-B6DC-666B-EFD1-23E76825BC13}"/>
              </a:ext>
            </a:extLst>
          </p:cNvPr>
          <p:cNvCxnSpPr>
            <a:cxnSpLocks/>
          </p:cNvCxnSpPr>
          <p:nvPr/>
        </p:nvCxnSpPr>
        <p:spPr>
          <a:xfrm flipV="1">
            <a:off x="5410200" y="6057900"/>
            <a:ext cx="4953000" cy="1740164"/>
          </a:xfrm>
          <a:prstGeom prst="straightConnector1">
            <a:avLst/>
          </a:prstGeom>
          <a:ln w="133350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BDC0375-DF71-D997-B80B-BF632461DAFE}"/>
              </a:ext>
            </a:extLst>
          </p:cNvPr>
          <p:cNvCxnSpPr>
            <a:cxnSpLocks/>
          </p:cNvCxnSpPr>
          <p:nvPr/>
        </p:nvCxnSpPr>
        <p:spPr>
          <a:xfrm flipV="1">
            <a:off x="10363200" y="2488936"/>
            <a:ext cx="5562600" cy="2003061"/>
          </a:xfrm>
          <a:prstGeom prst="straightConnector1">
            <a:avLst/>
          </a:prstGeom>
          <a:ln w="133350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E84E018-0992-45FE-3B39-34B945F111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5610">
            <a:off x="5112971" y="5436105"/>
            <a:ext cx="4680457" cy="1304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EDE1D9-92D2-D1B7-016D-8DC3177558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3355">
            <a:off x="10040504" y="1839077"/>
            <a:ext cx="5388875" cy="190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90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C219208-B761-4C9D-8E69-1146D008C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ject 2">
            <a:extLst>
              <a:ext uri="{FF2B5EF4-FFF2-40B4-BE49-F238E27FC236}">
                <a16:creationId xmlns:a16="http://schemas.microsoft.com/office/drawing/2014/main" id="{3AACC0CB-F486-D3B6-EDD0-98E2148F3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ject 3">
            <a:extLst>
              <a:ext uri="{FF2B5EF4-FFF2-40B4-BE49-F238E27FC236}">
                <a16:creationId xmlns:a16="http://schemas.microsoft.com/office/drawing/2014/main" id="{ECF1A1B3-F52F-0ADD-773F-4E811B1F3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ject 4">
            <a:extLst>
              <a:ext uri="{FF2B5EF4-FFF2-40B4-BE49-F238E27FC236}">
                <a16:creationId xmlns:a16="http://schemas.microsoft.com/office/drawing/2014/main" id="{482F9F9E-BF02-8446-A0C3-F38491E90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C291348D-BBD5-0DEA-D73C-06D49BF3B461}"/>
              </a:ext>
            </a:extLst>
          </p:cNvPr>
          <p:cNvSpPr txBox="1">
            <a:spLocks/>
          </p:cNvSpPr>
          <p:nvPr/>
        </p:nvSpPr>
        <p:spPr>
          <a:xfrm>
            <a:off x="3048000" y="274638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7500" b="1" kern="0" dirty="0">
                <a:latin typeface="Calibri" panose="020F0502020204030204" pitchFamily="34" charset="0"/>
              </a:rPr>
              <a:t>West of the Interchange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02DE9C-003C-58F0-E48B-4527AACFC7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574" y="1390650"/>
            <a:ext cx="13201650" cy="88011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5CE6FB9-999F-9E18-010A-76479DF51BF5}"/>
              </a:ext>
            </a:extLst>
          </p:cNvPr>
          <p:cNvCxnSpPr>
            <a:cxnSpLocks/>
          </p:cNvCxnSpPr>
          <p:nvPr/>
        </p:nvCxnSpPr>
        <p:spPr>
          <a:xfrm flipV="1">
            <a:off x="7543800" y="5448300"/>
            <a:ext cx="4495800" cy="1066800"/>
          </a:xfrm>
          <a:prstGeom prst="straightConnector1">
            <a:avLst/>
          </a:prstGeom>
          <a:ln w="133350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CBF96BF-4962-07BB-15A7-DA5B328DB5D2}"/>
              </a:ext>
            </a:extLst>
          </p:cNvPr>
          <p:cNvSpPr txBox="1"/>
          <p:nvPr/>
        </p:nvSpPr>
        <p:spPr>
          <a:xfrm rot="4861058">
            <a:off x="4930744" y="3529409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James Sanders</a:t>
            </a:r>
          </a:p>
        </p:txBody>
      </p:sp>
      <p:pic>
        <p:nvPicPr>
          <p:cNvPr id="18" name="Picture 14">
            <a:extLst>
              <a:ext uri="{FF2B5EF4-FFF2-40B4-BE49-F238E27FC236}">
                <a16:creationId xmlns:a16="http://schemas.microsoft.com/office/drawing/2014/main" id="{B5D1298E-E4EC-0E9A-56A4-F6785A6746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7582286"/>
            <a:ext cx="1142922" cy="114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5">
            <a:extLst>
              <a:ext uri="{FF2B5EF4-FFF2-40B4-BE49-F238E27FC236}">
                <a16:creationId xmlns:a16="http://schemas.microsoft.com/office/drawing/2014/main" id="{1C77EBF0-8A93-FCD4-4B02-7059053C1A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0600" y="2808288"/>
            <a:ext cx="1354900" cy="1355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75A8EB7-B6B8-354D-D44F-E134A5E24537}"/>
              </a:ext>
            </a:extLst>
          </p:cNvPr>
          <p:cNvSpPr txBox="1"/>
          <p:nvPr/>
        </p:nvSpPr>
        <p:spPr>
          <a:xfrm>
            <a:off x="2101084" y="2179618"/>
            <a:ext cx="3308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Kentucky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</a:rPr>
              <a:t>Oaks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</a:rPr>
              <a:t>Mall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DAA0955-FFFF-35F7-0704-1C4C775FB766}"/>
              </a:ext>
            </a:extLst>
          </p:cNvPr>
          <p:cNvCxnSpPr>
            <a:cxnSpLocks/>
          </p:cNvCxnSpPr>
          <p:nvPr/>
        </p:nvCxnSpPr>
        <p:spPr>
          <a:xfrm flipH="1" flipV="1">
            <a:off x="7391400" y="6286500"/>
            <a:ext cx="381000" cy="973138"/>
          </a:xfrm>
          <a:prstGeom prst="line">
            <a:avLst/>
          </a:prstGeom>
          <a:ln w="952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2742ED3-B820-1B4F-D426-48709EA2F229}"/>
              </a:ext>
            </a:extLst>
          </p:cNvPr>
          <p:cNvCxnSpPr>
            <a:cxnSpLocks/>
          </p:cNvCxnSpPr>
          <p:nvPr/>
        </p:nvCxnSpPr>
        <p:spPr>
          <a:xfrm flipH="1" flipV="1">
            <a:off x="12001500" y="5066303"/>
            <a:ext cx="381000" cy="973138"/>
          </a:xfrm>
          <a:prstGeom prst="line">
            <a:avLst/>
          </a:prstGeom>
          <a:ln w="952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030441A-A1C7-0FD2-3104-BDDBAF981C2F}"/>
              </a:ext>
            </a:extLst>
          </p:cNvPr>
          <p:cNvSpPr txBox="1"/>
          <p:nvPr/>
        </p:nvSpPr>
        <p:spPr>
          <a:xfrm rot="20849916">
            <a:off x="8483357" y="5168983"/>
            <a:ext cx="214160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~600’</a:t>
            </a:r>
          </a:p>
        </p:txBody>
      </p:sp>
    </p:spTree>
    <p:extLst>
      <p:ext uri="{BB962C8B-B14F-4D97-AF65-F5344CB8AC3E}">
        <p14:creationId xmlns:p14="http://schemas.microsoft.com/office/powerpoint/2010/main" val="525088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26E1CF3-3A31-3EBA-CD43-9AD2F9A57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50DA1F-37AD-581A-9DFE-DD30BB5CA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160" y="1348740"/>
            <a:ext cx="13350240" cy="8900160"/>
          </a:xfrm>
          <a:prstGeom prst="rect">
            <a:avLst/>
          </a:prstGeom>
        </p:spPr>
      </p:pic>
      <p:pic>
        <p:nvPicPr>
          <p:cNvPr id="4098" name="object 2">
            <a:extLst>
              <a:ext uri="{FF2B5EF4-FFF2-40B4-BE49-F238E27FC236}">
                <a16:creationId xmlns:a16="http://schemas.microsoft.com/office/drawing/2014/main" id="{CB355913-9613-0954-FDA9-16E7582BD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ject 3">
            <a:extLst>
              <a:ext uri="{FF2B5EF4-FFF2-40B4-BE49-F238E27FC236}">
                <a16:creationId xmlns:a16="http://schemas.microsoft.com/office/drawing/2014/main" id="{3C747DA4-E6FE-7058-2EFB-C202AE2AF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ject 4">
            <a:extLst>
              <a:ext uri="{FF2B5EF4-FFF2-40B4-BE49-F238E27FC236}">
                <a16:creationId xmlns:a16="http://schemas.microsoft.com/office/drawing/2014/main" id="{559C6802-5D22-DCC8-BE03-51AEEECF0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4919FD48-FB5E-595F-5F9D-628AE37CCE52}"/>
              </a:ext>
            </a:extLst>
          </p:cNvPr>
          <p:cNvSpPr txBox="1">
            <a:spLocks/>
          </p:cNvSpPr>
          <p:nvPr/>
        </p:nvSpPr>
        <p:spPr>
          <a:xfrm>
            <a:off x="3048000" y="274638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7500" b="1" kern="0" dirty="0">
                <a:latin typeface="Calibri" panose="020F0502020204030204" pitchFamily="34" charset="0"/>
              </a:rPr>
              <a:t>East of the Interchange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63BEE39-9D7E-7150-DACB-47BD2B03D1D6}"/>
              </a:ext>
            </a:extLst>
          </p:cNvPr>
          <p:cNvCxnSpPr>
            <a:cxnSpLocks/>
          </p:cNvCxnSpPr>
          <p:nvPr/>
        </p:nvCxnSpPr>
        <p:spPr>
          <a:xfrm flipV="1">
            <a:off x="3820085" y="4036251"/>
            <a:ext cx="4257115" cy="913071"/>
          </a:xfrm>
          <a:prstGeom prst="straightConnector1">
            <a:avLst/>
          </a:prstGeom>
          <a:ln w="133350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4C6A668-096A-DDFA-6579-8D6975607F7D}"/>
              </a:ext>
            </a:extLst>
          </p:cNvPr>
          <p:cNvSpPr txBox="1"/>
          <p:nvPr/>
        </p:nvSpPr>
        <p:spPr>
          <a:xfrm rot="3892569">
            <a:off x="7413938" y="4546313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Coleman Road</a:t>
            </a:r>
          </a:p>
        </p:txBody>
      </p:sp>
      <p:pic>
        <p:nvPicPr>
          <p:cNvPr id="18" name="Picture 14">
            <a:extLst>
              <a:ext uri="{FF2B5EF4-FFF2-40B4-BE49-F238E27FC236}">
                <a16:creationId xmlns:a16="http://schemas.microsoft.com/office/drawing/2014/main" id="{2E709DD9-5AA2-A54C-6F5E-55676CB19B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9800" y="1818228"/>
            <a:ext cx="1142922" cy="114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5">
            <a:extLst>
              <a:ext uri="{FF2B5EF4-FFF2-40B4-BE49-F238E27FC236}">
                <a16:creationId xmlns:a16="http://schemas.microsoft.com/office/drawing/2014/main" id="{B5500E36-E76B-250E-327E-D66F64C84B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862" y="8701449"/>
            <a:ext cx="1354900" cy="1355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59FB46C-10DC-6166-762D-1AB02CFEA31E}"/>
              </a:ext>
            </a:extLst>
          </p:cNvPr>
          <p:cNvCxnSpPr>
            <a:cxnSpLocks/>
          </p:cNvCxnSpPr>
          <p:nvPr/>
        </p:nvCxnSpPr>
        <p:spPr>
          <a:xfrm flipH="1" flipV="1">
            <a:off x="3667685" y="4720722"/>
            <a:ext cx="381000" cy="973138"/>
          </a:xfrm>
          <a:prstGeom prst="line">
            <a:avLst/>
          </a:prstGeom>
          <a:ln w="952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C96D6A9-AE58-62C0-12C6-ECB36CFA5BB8}"/>
              </a:ext>
            </a:extLst>
          </p:cNvPr>
          <p:cNvCxnSpPr>
            <a:cxnSpLocks/>
          </p:cNvCxnSpPr>
          <p:nvPr/>
        </p:nvCxnSpPr>
        <p:spPr>
          <a:xfrm flipH="1" flipV="1">
            <a:off x="8093562" y="3580858"/>
            <a:ext cx="381000" cy="973138"/>
          </a:xfrm>
          <a:prstGeom prst="line">
            <a:avLst/>
          </a:prstGeom>
          <a:ln w="952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2B1D8D0-02C0-6C08-E8D3-C7F79D7BC4C7}"/>
              </a:ext>
            </a:extLst>
          </p:cNvPr>
          <p:cNvSpPr txBox="1"/>
          <p:nvPr/>
        </p:nvSpPr>
        <p:spPr>
          <a:xfrm rot="20912281">
            <a:off x="4759642" y="3603205"/>
            <a:ext cx="214160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~620’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FB969C-D814-86A9-7DE1-90EFEE3F22F0}"/>
              </a:ext>
            </a:extLst>
          </p:cNvPr>
          <p:cNvSpPr txBox="1"/>
          <p:nvPr/>
        </p:nvSpPr>
        <p:spPr>
          <a:xfrm rot="3591482">
            <a:off x="8732514" y="3570091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B0F0"/>
                </a:solidFill>
              </a:rPr>
              <a:t>Perkins Creek</a:t>
            </a:r>
          </a:p>
        </p:txBody>
      </p:sp>
    </p:spTree>
    <p:extLst>
      <p:ext uri="{BB962C8B-B14F-4D97-AF65-F5344CB8AC3E}">
        <p14:creationId xmlns:p14="http://schemas.microsoft.com/office/powerpoint/2010/main" val="1128034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41A44B5-5C84-BE3A-B021-339B75336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ject 2">
            <a:extLst>
              <a:ext uri="{FF2B5EF4-FFF2-40B4-BE49-F238E27FC236}">
                <a16:creationId xmlns:a16="http://schemas.microsoft.com/office/drawing/2014/main" id="{2AAC7339-90BB-B637-4C6F-E5988925E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ject 3">
            <a:extLst>
              <a:ext uri="{FF2B5EF4-FFF2-40B4-BE49-F238E27FC236}">
                <a16:creationId xmlns:a16="http://schemas.microsoft.com/office/drawing/2014/main" id="{52E12769-27E3-98E1-BA3D-54ACC5814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ject 4">
            <a:extLst>
              <a:ext uri="{FF2B5EF4-FFF2-40B4-BE49-F238E27FC236}">
                <a16:creationId xmlns:a16="http://schemas.microsoft.com/office/drawing/2014/main" id="{7BCB4979-E304-E4EB-D04C-601BF8DDE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00450D87-5BCC-9969-33A3-C78778D3692A}"/>
              </a:ext>
            </a:extLst>
          </p:cNvPr>
          <p:cNvSpPr txBox="1">
            <a:spLocks/>
          </p:cNvSpPr>
          <p:nvPr/>
        </p:nvSpPr>
        <p:spPr>
          <a:xfrm>
            <a:off x="3048000" y="274638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7500" b="1" kern="0" dirty="0">
                <a:latin typeface="Calibri" panose="020F0502020204030204" pitchFamily="34" charset="0"/>
              </a:rPr>
              <a:t>At the Interchange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D8AEF0-5E2C-0D7E-C1DF-56343EC9A0F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11" t="36417" b="31792"/>
          <a:stretch/>
        </p:blipFill>
        <p:spPr>
          <a:xfrm>
            <a:off x="2652316" y="2675578"/>
            <a:ext cx="12357894" cy="7298044"/>
          </a:xfrm>
          <a:prstGeom prst="rect">
            <a:avLst/>
          </a:prstGeom>
        </p:spPr>
      </p:pic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A2D0CDAF-2643-DFC8-1951-B3944D3CBA5A}"/>
              </a:ext>
            </a:extLst>
          </p:cNvPr>
          <p:cNvCxnSpPr>
            <a:cxnSpLocks/>
          </p:cNvCxnSpPr>
          <p:nvPr/>
        </p:nvCxnSpPr>
        <p:spPr>
          <a:xfrm flipV="1">
            <a:off x="8943615" y="6324600"/>
            <a:ext cx="1638895" cy="486569"/>
          </a:xfrm>
          <a:prstGeom prst="straightConnector1">
            <a:avLst/>
          </a:prstGeom>
          <a:ln w="133350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29DFD53-B4BE-6BB2-DABC-742082E0EFEF}"/>
              </a:ext>
            </a:extLst>
          </p:cNvPr>
          <p:cNvCxnSpPr>
            <a:cxnSpLocks/>
          </p:cNvCxnSpPr>
          <p:nvPr/>
        </p:nvCxnSpPr>
        <p:spPr>
          <a:xfrm flipH="1" flipV="1">
            <a:off x="8753115" y="6255327"/>
            <a:ext cx="381000" cy="973138"/>
          </a:xfrm>
          <a:prstGeom prst="line">
            <a:avLst/>
          </a:prstGeom>
          <a:ln w="952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CE89D55-3E6E-08BF-EC97-2B467A0AF51D}"/>
              </a:ext>
            </a:extLst>
          </p:cNvPr>
          <p:cNvCxnSpPr>
            <a:cxnSpLocks/>
          </p:cNvCxnSpPr>
          <p:nvPr/>
        </p:nvCxnSpPr>
        <p:spPr>
          <a:xfrm flipH="1" flipV="1">
            <a:off x="10392010" y="5838031"/>
            <a:ext cx="381000" cy="973138"/>
          </a:xfrm>
          <a:prstGeom prst="line">
            <a:avLst/>
          </a:prstGeom>
          <a:ln w="952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B7168E1-9F4D-8CC9-5A98-4AAE034F41FB}"/>
              </a:ext>
            </a:extLst>
          </p:cNvPr>
          <p:cNvSpPr txBox="1"/>
          <p:nvPr/>
        </p:nvSpPr>
        <p:spPr>
          <a:xfrm rot="20666062">
            <a:off x="9074998" y="7116025"/>
            <a:ext cx="214160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~100’</a:t>
            </a:r>
          </a:p>
        </p:txBody>
      </p:sp>
    </p:spTree>
    <p:extLst>
      <p:ext uri="{BB962C8B-B14F-4D97-AF65-F5344CB8AC3E}">
        <p14:creationId xmlns:p14="http://schemas.microsoft.com/office/powerpoint/2010/main" val="3140303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856328BA-C994-5CD3-5ED9-BD9E88C4771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D35D81B0-FA84-22EC-4295-5F937C8526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AAE4F2A8-434B-F112-D318-C26F197C96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itle 3">
            <a:extLst>
              <a:ext uri="{FF2B5EF4-FFF2-40B4-BE49-F238E27FC236}">
                <a16:creationId xmlns:a16="http://schemas.microsoft.com/office/drawing/2014/main" id="{178B33FB-64E5-F551-A06E-BDCBA4473299}"/>
              </a:ext>
            </a:extLst>
          </p:cNvPr>
          <p:cNvSpPr txBox="1">
            <a:spLocks/>
          </p:cNvSpPr>
          <p:nvPr/>
        </p:nvSpPr>
        <p:spPr>
          <a:xfrm>
            <a:off x="3048000" y="274638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7500" b="1" kern="0" dirty="0">
                <a:latin typeface="Calibri" panose="020F0502020204030204" pitchFamily="34" charset="0"/>
              </a:rPr>
              <a:t>2012 Scoping Study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B373D53-B0DE-04C5-122D-F1CEA88BE263}"/>
              </a:ext>
            </a:extLst>
          </p:cNvPr>
          <p:cNvSpPr txBox="1">
            <a:spLocks noChangeArrowheads="1"/>
          </p:cNvSpPr>
          <p:nvPr/>
        </p:nvSpPr>
        <p:spPr>
          <a:xfrm>
            <a:off x="4419600" y="1562100"/>
            <a:ext cx="12573000" cy="4618038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4800" dirty="0">
                <a:latin typeface="Calibri" panose="020F0502020204030204" pitchFamily="34" charset="0"/>
              </a:rPr>
              <a:t>US 60 Scoping Study recommended a Double Crossover Diamond (DCD) interchange</a:t>
            </a:r>
          </a:p>
          <a:p>
            <a:r>
              <a:rPr lang="en-US" sz="4800" dirty="0">
                <a:latin typeface="Calibri" panose="020F0502020204030204" pitchFamily="34" charset="0"/>
              </a:rPr>
              <a:t>2022 Design Year (10-year)</a:t>
            </a:r>
          </a:p>
          <a:p>
            <a:pPr marL="0" indent="0" algn="ctr">
              <a:buNone/>
            </a:pPr>
            <a:endParaRPr lang="en-US" sz="4800" dirty="0">
              <a:latin typeface="Calibri" panose="020F0502020204030204" pitchFamily="34" charset="0"/>
            </a:endParaRPr>
          </a:p>
          <a:p>
            <a:pPr marL="0" indent="0" algn="ctr">
              <a:lnSpc>
                <a:spcPct val="90000"/>
              </a:lnSpc>
              <a:buNone/>
            </a:pPr>
            <a:endParaRPr lang="en-US" sz="4800" dirty="0">
              <a:latin typeface="Calibri" panose="020F0502020204030204" pitchFamily="34" charset="0"/>
            </a:endParaRPr>
          </a:p>
          <a:p>
            <a:pPr marL="0" indent="0" algn="ctr">
              <a:lnSpc>
                <a:spcPct val="90000"/>
              </a:lnSpc>
              <a:buNone/>
            </a:pPr>
            <a:endParaRPr lang="en-US" sz="4800" dirty="0">
              <a:latin typeface="Calibri" panose="020F0502020204030204" pitchFamily="34" charset="0"/>
            </a:endParaRPr>
          </a:p>
          <a:p>
            <a:pPr marL="0" indent="0" algn="ctr">
              <a:lnSpc>
                <a:spcPct val="90000"/>
              </a:lnSpc>
              <a:buNone/>
            </a:pPr>
            <a:endParaRPr lang="en-US" sz="4800" dirty="0">
              <a:latin typeface="Calibri" panose="020F0502020204030204" pitchFamily="34" charset="0"/>
            </a:endParaRPr>
          </a:p>
          <a:p>
            <a:pPr marL="0" indent="0" algn="ctr">
              <a:lnSpc>
                <a:spcPct val="90000"/>
              </a:lnSpc>
              <a:buNone/>
            </a:pPr>
            <a:endParaRPr lang="en-US" sz="4800" dirty="0">
              <a:latin typeface="Calibri" panose="020F0502020204030204" pitchFamily="34" charset="0"/>
            </a:endParaRPr>
          </a:p>
        </p:txBody>
      </p:sp>
      <p:pic>
        <p:nvPicPr>
          <p:cNvPr id="7" name="Picture 16">
            <a:extLst>
              <a:ext uri="{FF2B5EF4-FFF2-40B4-BE49-F238E27FC236}">
                <a16:creationId xmlns:a16="http://schemas.microsoft.com/office/drawing/2014/main" id="{A797C97F-0298-663D-9A14-4EC319243F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7" b="18976"/>
          <a:stretch>
            <a:fillRect/>
          </a:stretch>
        </p:blipFill>
        <p:spPr bwMode="auto">
          <a:xfrm>
            <a:off x="1676400" y="3974626"/>
            <a:ext cx="14630400" cy="619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AF8E08B-4B7B-323D-78A2-AA177F067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FB91A07A-563B-A20E-8BBD-F432690B7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29912"/>
            <a:ext cx="15276094" cy="1011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2" name="object 2">
            <a:extLst>
              <a:ext uri="{FF2B5EF4-FFF2-40B4-BE49-F238E27FC236}">
                <a16:creationId xmlns:a16="http://schemas.microsoft.com/office/drawing/2014/main" id="{A31F3A30-D8C9-62B5-49AF-42A85CE8951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D8C98CC9-0EF5-DD9F-3F32-2965B6619D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02E669B6-E15B-83BF-5A22-71945BB194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62260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6FFD7A8-8E5B-6B73-08B0-1818BDA78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5F464434-BA3A-0766-CF5D-1A822CF6849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689C7C8B-D172-860D-953B-C711539BBB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93BE03F1-2CA8-47E8-BD92-4AB251421D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itle 3">
            <a:extLst>
              <a:ext uri="{FF2B5EF4-FFF2-40B4-BE49-F238E27FC236}">
                <a16:creationId xmlns:a16="http://schemas.microsoft.com/office/drawing/2014/main" id="{D3CA42BB-985B-7512-CF5A-BECE3AEED931}"/>
              </a:ext>
            </a:extLst>
          </p:cNvPr>
          <p:cNvSpPr txBox="1">
            <a:spLocks/>
          </p:cNvSpPr>
          <p:nvPr/>
        </p:nvSpPr>
        <p:spPr>
          <a:xfrm>
            <a:off x="3048000" y="274638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7500" b="1" kern="0" dirty="0">
                <a:latin typeface="Calibri" panose="020F0502020204030204" pitchFamily="34" charset="0"/>
              </a:rPr>
              <a:t>Preliminary Concept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68FB76B-B4C0-FC52-80CB-1CC963BFFC9C}"/>
              </a:ext>
            </a:extLst>
          </p:cNvPr>
          <p:cNvGrpSpPr>
            <a:grpSpLocks noChangeAspect="1"/>
          </p:cNvGrpSpPr>
          <p:nvPr/>
        </p:nvGrpSpPr>
        <p:grpSpPr>
          <a:xfrm>
            <a:off x="2776132" y="2019300"/>
            <a:ext cx="15170864" cy="8050015"/>
            <a:chOff x="0" y="1524000"/>
            <a:chExt cx="9144000" cy="485201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A50076B-0D32-9C0B-DA28-7F601EE70E4B}"/>
                </a:ext>
              </a:extLst>
            </p:cNvPr>
            <p:cNvSpPr txBox="1"/>
            <p:nvPr/>
          </p:nvSpPr>
          <p:spPr>
            <a:xfrm>
              <a:off x="1676400" y="1524000"/>
              <a:ext cx="5791200" cy="500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latin typeface="Calibri" panose="020F0502020204030204" pitchFamily="34" charset="0"/>
                </a:rPr>
                <a:t>Proposed Beneath I-24</a:t>
              </a:r>
            </a:p>
          </p:txBody>
        </p:sp>
        <p:pic>
          <p:nvPicPr>
            <p:cNvPr id="47" name="Picture 2" descr="C:\Users\baldridge\AppData\Local\Microsoft\Windows\Temporary Internet Files\Content.Outlook\TN4QHQLQ\TypicalSectionFINAL.jpg">
              <a:extLst>
                <a:ext uri="{FF2B5EF4-FFF2-40B4-BE49-F238E27FC236}">
                  <a16:creationId xmlns:a16="http://schemas.microsoft.com/office/drawing/2014/main" id="{56FE4818-953D-6754-1CC9-A10E5B031F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47" t="17601" r="9400" b="29788"/>
            <a:stretch/>
          </p:blipFill>
          <p:spPr bwMode="auto">
            <a:xfrm>
              <a:off x="0" y="2261175"/>
              <a:ext cx="9144000" cy="22262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Up Arrow 40">
              <a:extLst>
                <a:ext uri="{FF2B5EF4-FFF2-40B4-BE49-F238E27FC236}">
                  <a16:creationId xmlns:a16="http://schemas.microsoft.com/office/drawing/2014/main" id="{43FA3261-B9CD-DAE9-5EBF-F7FEE2378446}"/>
                </a:ext>
              </a:extLst>
            </p:cNvPr>
            <p:cNvSpPr/>
            <p:nvPr/>
          </p:nvSpPr>
          <p:spPr>
            <a:xfrm>
              <a:off x="2918460" y="4717951"/>
              <a:ext cx="228600" cy="365760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Up Arrow 41">
              <a:extLst>
                <a:ext uri="{FF2B5EF4-FFF2-40B4-BE49-F238E27FC236}">
                  <a16:creationId xmlns:a16="http://schemas.microsoft.com/office/drawing/2014/main" id="{3CDA306E-2CA8-1375-C59A-3E42CAF89172}"/>
                </a:ext>
              </a:extLst>
            </p:cNvPr>
            <p:cNvSpPr/>
            <p:nvPr/>
          </p:nvSpPr>
          <p:spPr>
            <a:xfrm>
              <a:off x="3398520" y="4717951"/>
              <a:ext cx="228600" cy="365760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Up Arrow 42">
              <a:extLst>
                <a:ext uri="{FF2B5EF4-FFF2-40B4-BE49-F238E27FC236}">
                  <a16:creationId xmlns:a16="http://schemas.microsoft.com/office/drawing/2014/main" id="{FDA8AB47-1BBB-7942-1263-49C416701875}"/>
                </a:ext>
              </a:extLst>
            </p:cNvPr>
            <p:cNvSpPr/>
            <p:nvPr/>
          </p:nvSpPr>
          <p:spPr>
            <a:xfrm>
              <a:off x="3855720" y="4717951"/>
              <a:ext cx="228600" cy="365760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Up Arrow 43">
              <a:extLst>
                <a:ext uri="{FF2B5EF4-FFF2-40B4-BE49-F238E27FC236}">
                  <a16:creationId xmlns:a16="http://schemas.microsoft.com/office/drawing/2014/main" id="{9CFD895B-7BA7-4778-123F-5DFEA6537DF3}"/>
                </a:ext>
              </a:extLst>
            </p:cNvPr>
            <p:cNvSpPr/>
            <p:nvPr/>
          </p:nvSpPr>
          <p:spPr>
            <a:xfrm flipV="1">
              <a:off x="5128260" y="4717951"/>
              <a:ext cx="228600" cy="365760"/>
            </a:xfrm>
            <a:prstGeom prst="up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Up Arrow 44">
              <a:extLst>
                <a:ext uri="{FF2B5EF4-FFF2-40B4-BE49-F238E27FC236}">
                  <a16:creationId xmlns:a16="http://schemas.microsoft.com/office/drawing/2014/main" id="{16F965DB-B709-A532-8110-9F5BDB1CC39D}"/>
                </a:ext>
              </a:extLst>
            </p:cNvPr>
            <p:cNvSpPr/>
            <p:nvPr/>
          </p:nvSpPr>
          <p:spPr>
            <a:xfrm flipV="1">
              <a:off x="5608320" y="4717951"/>
              <a:ext cx="228600" cy="365760"/>
            </a:xfrm>
            <a:prstGeom prst="up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Up Arrow 45">
              <a:extLst>
                <a:ext uri="{FF2B5EF4-FFF2-40B4-BE49-F238E27FC236}">
                  <a16:creationId xmlns:a16="http://schemas.microsoft.com/office/drawing/2014/main" id="{D58CFFDC-2BDB-9AE2-3012-05D19E052E5F}"/>
                </a:ext>
              </a:extLst>
            </p:cNvPr>
            <p:cNvSpPr/>
            <p:nvPr/>
          </p:nvSpPr>
          <p:spPr>
            <a:xfrm flipV="1">
              <a:off x="6065520" y="4717951"/>
              <a:ext cx="228600" cy="365760"/>
            </a:xfrm>
            <a:prstGeom prst="up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Bent Arrow 46">
              <a:extLst>
                <a:ext uri="{FF2B5EF4-FFF2-40B4-BE49-F238E27FC236}">
                  <a16:creationId xmlns:a16="http://schemas.microsoft.com/office/drawing/2014/main" id="{BBDDF924-54D0-8053-C361-7313EC2E1F31}"/>
                </a:ext>
              </a:extLst>
            </p:cNvPr>
            <p:cNvSpPr/>
            <p:nvPr/>
          </p:nvSpPr>
          <p:spPr>
            <a:xfrm flipV="1">
              <a:off x="6522720" y="4727922"/>
              <a:ext cx="274320" cy="320388"/>
            </a:xfrm>
            <a:prstGeom prst="bentArrow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B4C9DF10-38BD-CE36-7667-246C8ACB401D}"/>
                </a:ext>
              </a:extLst>
            </p:cNvPr>
            <p:cNvCxnSpPr/>
            <p:nvPr/>
          </p:nvCxnSpPr>
          <p:spPr>
            <a:xfrm>
              <a:off x="2788920" y="5327551"/>
              <a:ext cx="4572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41DF1B3-9922-42F7-C6CC-F82F61541D44}"/>
                </a:ext>
              </a:extLst>
            </p:cNvPr>
            <p:cNvCxnSpPr/>
            <p:nvPr/>
          </p:nvCxnSpPr>
          <p:spPr>
            <a:xfrm>
              <a:off x="3246120" y="5098951"/>
              <a:ext cx="0" cy="457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93F3F84-8EB2-FCFF-F2FF-D61E13CD6501}"/>
                </a:ext>
              </a:extLst>
            </p:cNvPr>
            <p:cNvCxnSpPr/>
            <p:nvPr/>
          </p:nvCxnSpPr>
          <p:spPr>
            <a:xfrm>
              <a:off x="3703320" y="5098951"/>
              <a:ext cx="0" cy="457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08004BA-028C-38F2-0FDC-6CEBF580D4C4}"/>
                </a:ext>
              </a:extLst>
            </p:cNvPr>
            <p:cNvCxnSpPr/>
            <p:nvPr/>
          </p:nvCxnSpPr>
          <p:spPr>
            <a:xfrm>
              <a:off x="4160520" y="5098951"/>
              <a:ext cx="0" cy="457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491DF80-7FEF-7C73-EB1E-7DB31A7B118D}"/>
                </a:ext>
              </a:extLst>
            </p:cNvPr>
            <p:cNvCxnSpPr/>
            <p:nvPr/>
          </p:nvCxnSpPr>
          <p:spPr>
            <a:xfrm>
              <a:off x="2788920" y="5098951"/>
              <a:ext cx="0" cy="457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44BAD6DF-A08E-1BF9-1FF0-4BFE60108EA6}"/>
                </a:ext>
              </a:extLst>
            </p:cNvPr>
            <p:cNvCxnSpPr/>
            <p:nvPr/>
          </p:nvCxnSpPr>
          <p:spPr>
            <a:xfrm>
              <a:off x="3246120" y="5327551"/>
              <a:ext cx="4572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5E88FB0F-3322-AC65-862C-76B303CCF244}"/>
                </a:ext>
              </a:extLst>
            </p:cNvPr>
            <p:cNvCxnSpPr/>
            <p:nvPr/>
          </p:nvCxnSpPr>
          <p:spPr>
            <a:xfrm>
              <a:off x="3703320" y="5327551"/>
              <a:ext cx="4572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FD571AC-ED7D-5C01-4097-2FFB93B6AA94}"/>
                </a:ext>
              </a:extLst>
            </p:cNvPr>
            <p:cNvSpPr txBox="1"/>
            <p:nvPr/>
          </p:nvSpPr>
          <p:spPr>
            <a:xfrm>
              <a:off x="2788920" y="5403751"/>
              <a:ext cx="457200" cy="315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Calibri" panose="020F0502020204030204" pitchFamily="34" charset="0"/>
                </a:rPr>
                <a:t>11’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DA1A2A9-E6D9-B3CA-F99D-45C1DD778A21}"/>
                </a:ext>
              </a:extLst>
            </p:cNvPr>
            <p:cNvSpPr txBox="1"/>
            <p:nvPr/>
          </p:nvSpPr>
          <p:spPr>
            <a:xfrm>
              <a:off x="3246120" y="5403751"/>
              <a:ext cx="457200" cy="315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Calibri" panose="020F0502020204030204" pitchFamily="34" charset="0"/>
                </a:rPr>
                <a:t>11’</a:t>
              </a:r>
            </a:p>
          </p:txBody>
        </p:sp>
        <p:sp>
          <p:nvSpPr>
            <p:cNvPr id="5120" name="TextBox 5119">
              <a:extLst>
                <a:ext uri="{FF2B5EF4-FFF2-40B4-BE49-F238E27FC236}">
                  <a16:creationId xmlns:a16="http://schemas.microsoft.com/office/drawing/2014/main" id="{CA785EAF-DC1C-8CF4-2DAE-C79C342F246A}"/>
                </a:ext>
              </a:extLst>
            </p:cNvPr>
            <p:cNvSpPr txBox="1"/>
            <p:nvPr/>
          </p:nvSpPr>
          <p:spPr>
            <a:xfrm>
              <a:off x="3703320" y="5403751"/>
              <a:ext cx="457200" cy="315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Calibri" panose="020F0502020204030204" pitchFamily="34" charset="0"/>
                </a:rPr>
                <a:t>11’</a:t>
              </a:r>
            </a:p>
          </p:txBody>
        </p:sp>
        <p:cxnSp>
          <p:nvCxnSpPr>
            <p:cNvPr id="5121" name="Straight Arrow Connector 5120">
              <a:extLst>
                <a:ext uri="{FF2B5EF4-FFF2-40B4-BE49-F238E27FC236}">
                  <a16:creationId xmlns:a16="http://schemas.microsoft.com/office/drawing/2014/main" id="{21BC7805-0D84-A836-D24D-E4174A37E086}"/>
                </a:ext>
              </a:extLst>
            </p:cNvPr>
            <p:cNvCxnSpPr/>
            <p:nvPr/>
          </p:nvCxnSpPr>
          <p:spPr>
            <a:xfrm>
              <a:off x="4998720" y="5327551"/>
              <a:ext cx="4572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5" name="Straight Connector 5124">
              <a:extLst>
                <a:ext uri="{FF2B5EF4-FFF2-40B4-BE49-F238E27FC236}">
                  <a16:creationId xmlns:a16="http://schemas.microsoft.com/office/drawing/2014/main" id="{483B4452-AF7D-6B09-82C5-09F3D6D46E95}"/>
                </a:ext>
              </a:extLst>
            </p:cNvPr>
            <p:cNvCxnSpPr/>
            <p:nvPr/>
          </p:nvCxnSpPr>
          <p:spPr>
            <a:xfrm>
              <a:off x="5455920" y="5098951"/>
              <a:ext cx="0" cy="457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6" name="Straight Connector 5125">
              <a:extLst>
                <a:ext uri="{FF2B5EF4-FFF2-40B4-BE49-F238E27FC236}">
                  <a16:creationId xmlns:a16="http://schemas.microsoft.com/office/drawing/2014/main" id="{061200FD-5B48-0232-B847-B2F7A88207E4}"/>
                </a:ext>
              </a:extLst>
            </p:cNvPr>
            <p:cNvCxnSpPr/>
            <p:nvPr/>
          </p:nvCxnSpPr>
          <p:spPr>
            <a:xfrm>
              <a:off x="5913120" y="5098951"/>
              <a:ext cx="0" cy="457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7" name="Straight Connector 5126">
              <a:extLst>
                <a:ext uri="{FF2B5EF4-FFF2-40B4-BE49-F238E27FC236}">
                  <a16:creationId xmlns:a16="http://schemas.microsoft.com/office/drawing/2014/main" id="{8AB0B429-217A-C072-0DB9-5A09D85F0781}"/>
                </a:ext>
              </a:extLst>
            </p:cNvPr>
            <p:cNvCxnSpPr/>
            <p:nvPr/>
          </p:nvCxnSpPr>
          <p:spPr>
            <a:xfrm>
              <a:off x="6370320" y="5098951"/>
              <a:ext cx="0" cy="457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8" name="Straight Connector 5127">
              <a:extLst>
                <a:ext uri="{FF2B5EF4-FFF2-40B4-BE49-F238E27FC236}">
                  <a16:creationId xmlns:a16="http://schemas.microsoft.com/office/drawing/2014/main" id="{143FDB03-BF7E-34A7-2655-B1810E1C8813}"/>
                </a:ext>
              </a:extLst>
            </p:cNvPr>
            <p:cNvCxnSpPr/>
            <p:nvPr/>
          </p:nvCxnSpPr>
          <p:spPr>
            <a:xfrm>
              <a:off x="4998720" y="5098951"/>
              <a:ext cx="0" cy="457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9" name="Straight Arrow Connector 5128">
              <a:extLst>
                <a:ext uri="{FF2B5EF4-FFF2-40B4-BE49-F238E27FC236}">
                  <a16:creationId xmlns:a16="http://schemas.microsoft.com/office/drawing/2014/main" id="{BEAB12B5-5396-F8E2-0FCA-C4F97396911D}"/>
                </a:ext>
              </a:extLst>
            </p:cNvPr>
            <p:cNvCxnSpPr/>
            <p:nvPr/>
          </p:nvCxnSpPr>
          <p:spPr>
            <a:xfrm>
              <a:off x="5455920" y="5327551"/>
              <a:ext cx="4572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0" name="Straight Arrow Connector 5129">
              <a:extLst>
                <a:ext uri="{FF2B5EF4-FFF2-40B4-BE49-F238E27FC236}">
                  <a16:creationId xmlns:a16="http://schemas.microsoft.com/office/drawing/2014/main" id="{113A79E1-A355-FAB0-D48D-61F600E67601}"/>
                </a:ext>
              </a:extLst>
            </p:cNvPr>
            <p:cNvCxnSpPr/>
            <p:nvPr/>
          </p:nvCxnSpPr>
          <p:spPr>
            <a:xfrm>
              <a:off x="5913120" y="5327551"/>
              <a:ext cx="4572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31" name="TextBox 5130">
              <a:extLst>
                <a:ext uri="{FF2B5EF4-FFF2-40B4-BE49-F238E27FC236}">
                  <a16:creationId xmlns:a16="http://schemas.microsoft.com/office/drawing/2014/main" id="{792B3659-18E3-E877-C517-81158FEF0594}"/>
                </a:ext>
              </a:extLst>
            </p:cNvPr>
            <p:cNvSpPr txBox="1"/>
            <p:nvPr/>
          </p:nvSpPr>
          <p:spPr>
            <a:xfrm>
              <a:off x="4998720" y="5403751"/>
              <a:ext cx="457200" cy="315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Calibri" panose="020F0502020204030204" pitchFamily="34" charset="0"/>
                </a:rPr>
                <a:t>11’</a:t>
              </a:r>
            </a:p>
          </p:txBody>
        </p:sp>
        <p:sp>
          <p:nvSpPr>
            <p:cNvPr id="5132" name="TextBox 5131">
              <a:extLst>
                <a:ext uri="{FF2B5EF4-FFF2-40B4-BE49-F238E27FC236}">
                  <a16:creationId xmlns:a16="http://schemas.microsoft.com/office/drawing/2014/main" id="{72DFF446-3AEA-1F54-5FE7-474346B3693E}"/>
                </a:ext>
              </a:extLst>
            </p:cNvPr>
            <p:cNvSpPr txBox="1"/>
            <p:nvPr/>
          </p:nvSpPr>
          <p:spPr>
            <a:xfrm>
              <a:off x="5455920" y="5403751"/>
              <a:ext cx="457200" cy="315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Calibri" panose="020F0502020204030204" pitchFamily="34" charset="0"/>
                </a:rPr>
                <a:t>11’</a:t>
              </a:r>
            </a:p>
          </p:txBody>
        </p:sp>
        <p:sp>
          <p:nvSpPr>
            <p:cNvPr id="5133" name="TextBox 5132">
              <a:extLst>
                <a:ext uri="{FF2B5EF4-FFF2-40B4-BE49-F238E27FC236}">
                  <a16:creationId xmlns:a16="http://schemas.microsoft.com/office/drawing/2014/main" id="{162DC454-3F68-EE3F-C239-69ADD141F5B3}"/>
                </a:ext>
              </a:extLst>
            </p:cNvPr>
            <p:cNvSpPr txBox="1"/>
            <p:nvPr/>
          </p:nvSpPr>
          <p:spPr>
            <a:xfrm>
              <a:off x="5913120" y="5403751"/>
              <a:ext cx="457200" cy="315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Calibri" panose="020F0502020204030204" pitchFamily="34" charset="0"/>
                </a:rPr>
                <a:t>11’</a:t>
              </a:r>
            </a:p>
          </p:txBody>
        </p:sp>
        <p:cxnSp>
          <p:nvCxnSpPr>
            <p:cNvPr id="5134" name="Straight Connector 5133">
              <a:extLst>
                <a:ext uri="{FF2B5EF4-FFF2-40B4-BE49-F238E27FC236}">
                  <a16:creationId xmlns:a16="http://schemas.microsoft.com/office/drawing/2014/main" id="{115C08A5-1E58-A234-EFFA-744304ED3DC1}"/>
                </a:ext>
              </a:extLst>
            </p:cNvPr>
            <p:cNvCxnSpPr/>
            <p:nvPr/>
          </p:nvCxnSpPr>
          <p:spPr>
            <a:xfrm>
              <a:off x="6827520" y="5098951"/>
              <a:ext cx="0" cy="457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5" name="Straight Arrow Connector 5134">
              <a:extLst>
                <a:ext uri="{FF2B5EF4-FFF2-40B4-BE49-F238E27FC236}">
                  <a16:creationId xmlns:a16="http://schemas.microsoft.com/office/drawing/2014/main" id="{2DF8BAB0-E6AA-8575-8E83-1D7D8C75669F}"/>
                </a:ext>
              </a:extLst>
            </p:cNvPr>
            <p:cNvCxnSpPr/>
            <p:nvPr/>
          </p:nvCxnSpPr>
          <p:spPr>
            <a:xfrm>
              <a:off x="6370320" y="5327551"/>
              <a:ext cx="4572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36" name="TextBox 5135">
              <a:extLst>
                <a:ext uri="{FF2B5EF4-FFF2-40B4-BE49-F238E27FC236}">
                  <a16:creationId xmlns:a16="http://schemas.microsoft.com/office/drawing/2014/main" id="{06DCA92E-57BF-781E-E73F-817E9EE6B8EB}"/>
                </a:ext>
              </a:extLst>
            </p:cNvPr>
            <p:cNvSpPr txBox="1"/>
            <p:nvPr/>
          </p:nvSpPr>
          <p:spPr>
            <a:xfrm>
              <a:off x="6370320" y="5403751"/>
              <a:ext cx="457200" cy="315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Calibri" panose="020F0502020204030204" pitchFamily="34" charset="0"/>
                </a:rPr>
                <a:t>11’</a:t>
              </a:r>
            </a:p>
          </p:txBody>
        </p:sp>
        <p:cxnSp>
          <p:nvCxnSpPr>
            <p:cNvPr id="5137" name="Straight Arrow Connector 5136">
              <a:extLst>
                <a:ext uri="{FF2B5EF4-FFF2-40B4-BE49-F238E27FC236}">
                  <a16:creationId xmlns:a16="http://schemas.microsoft.com/office/drawing/2014/main" id="{0929D6FE-3556-2059-A3C4-33791CFFC8B1}"/>
                </a:ext>
              </a:extLst>
            </p:cNvPr>
            <p:cNvCxnSpPr/>
            <p:nvPr/>
          </p:nvCxnSpPr>
          <p:spPr>
            <a:xfrm>
              <a:off x="2103120" y="5327551"/>
              <a:ext cx="36576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8" name="Straight Connector 5137">
              <a:extLst>
                <a:ext uri="{FF2B5EF4-FFF2-40B4-BE49-F238E27FC236}">
                  <a16:creationId xmlns:a16="http://schemas.microsoft.com/office/drawing/2014/main" id="{0D1B288F-C22B-E6F0-DF38-C526732D6AF7}"/>
                </a:ext>
              </a:extLst>
            </p:cNvPr>
            <p:cNvCxnSpPr/>
            <p:nvPr/>
          </p:nvCxnSpPr>
          <p:spPr>
            <a:xfrm>
              <a:off x="2484120" y="5098951"/>
              <a:ext cx="0" cy="457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9" name="Straight Connector 5138">
              <a:extLst>
                <a:ext uri="{FF2B5EF4-FFF2-40B4-BE49-F238E27FC236}">
                  <a16:creationId xmlns:a16="http://schemas.microsoft.com/office/drawing/2014/main" id="{8CAA0274-04A7-D756-DF84-1D3DA35D4F1A}"/>
                </a:ext>
              </a:extLst>
            </p:cNvPr>
            <p:cNvCxnSpPr/>
            <p:nvPr/>
          </p:nvCxnSpPr>
          <p:spPr>
            <a:xfrm>
              <a:off x="2103120" y="5098951"/>
              <a:ext cx="0" cy="457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40" name="TextBox 5139">
              <a:extLst>
                <a:ext uri="{FF2B5EF4-FFF2-40B4-BE49-F238E27FC236}">
                  <a16:creationId xmlns:a16="http://schemas.microsoft.com/office/drawing/2014/main" id="{55C09505-5FF6-D2BD-C7D7-012C672E1D53}"/>
                </a:ext>
              </a:extLst>
            </p:cNvPr>
            <p:cNvSpPr txBox="1"/>
            <p:nvPr/>
          </p:nvSpPr>
          <p:spPr>
            <a:xfrm>
              <a:off x="2053590" y="4697584"/>
              <a:ext cx="533400" cy="315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Calibri" panose="020F0502020204030204" pitchFamily="34" charset="0"/>
                </a:rPr>
                <a:t>10’</a:t>
              </a:r>
            </a:p>
          </p:txBody>
        </p:sp>
        <p:cxnSp>
          <p:nvCxnSpPr>
            <p:cNvPr id="5141" name="Straight Connector 5140">
              <a:extLst>
                <a:ext uri="{FF2B5EF4-FFF2-40B4-BE49-F238E27FC236}">
                  <a16:creationId xmlns:a16="http://schemas.microsoft.com/office/drawing/2014/main" id="{584FCF8F-772A-B701-4D4F-773034588FED}"/>
                </a:ext>
              </a:extLst>
            </p:cNvPr>
            <p:cNvCxnSpPr/>
            <p:nvPr/>
          </p:nvCxnSpPr>
          <p:spPr>
            <a:xfrm>
              <a:off x="2712720" y="4870351"/>
              <a:ext cx="0" cy="109728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2" name="Straight Arrow Connector 5141">
              <a:extLst>
                <a:ext uri="{FF2B5EF4-FFF2-40B4-BE49-F238E27FC236}">
                  <a16:creationId xmlns:a16="http://schemas.microsoft.com/office/drawing/2014/main" id="{52F5CB51-8764-AF36-3616-EDAE07858388}"/>
                </a:ext>
              </a:extLst>
            </p:cNvPr>
            <p:cNvCxnSpPr/>
            <p:nvPr/>
          </p:nvCxnSpPr>
          <p:spPr>
            <a:xfrm>
              <a:off x="2712720" y="5819547"/>
              <a:ext cx="41910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3" name="Straight Connector 5142">
              <a:extLst>
                <a:ext uri="{FF2B5EF4-FFF2-40B4-BE49-F238E27FC236}">
                  <a16:creationId xmlns:a16="http://schemas.microsoft.com/office/drawing/2014/main" id="{318DB269-403F-27C5-168C-33F7BC799F5F}"/>
                </a:ext>
              </a:extLst>
            </p:cNvPr>
            <p:cNvCxnSpPr/>
            <p:nvPr/>
          </p:nvCxnSpPr>
          <p:spPr>
            <a:xfrm>
              <a:off x="6903720" y="4870351"/>
              <a:ext cx="0" cy="109728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44" name="TextBox 5143">
              <a:extLst>
                <a:ext uri="{FF2B5EF4-FFF2-40B4-BE49-F238E27FC236}">
                  <a16:creationId xmlns:a16="http://schemas.microsoft.com/office/drawing/2014/main" id="{5A2D3E05-2060-6CC6-6487-986CF7F2B080}"/>
                </a:ext>
              </a:extLst>
            </p:cNvPr>
            <p:cNvSpPr txBox="1"/>
            <p:nvPr/>
          </p:nvSpPr>
          <p:spPr>
            <a:xfrm>
              <a:off x="3147060" y="5875149"/>
              <a:ext cx="3512820" cy="5008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latin typeface="Calibri" panose="020F0502020204030204" pitchFamily="34" charset="0"/>
                </a:rPr>
                <a:t>Approximately 100’</a:t>
              </a:r>
            </a:p>
          </p:txBody>
        </p:sp>
        <p:cxnSp>
          <p:nvCxnSpPr>
            <p:cNvPr id="5145" name="Straight Arrow Connector 5144">
              <a:extLst>
                <a:ext uri="{FF2B5EF4-FFF2-40B4-BE49-F238E27FC236}">
                  <a16:creationId xmlns:a16="http://schemas.microsoft.com/office/drawing/2014/main" id="{F775BD81-29C9-9E43-17A9-8A3AD2123390}"/>
                </a:ext>
              </a:extLst>
            </p:cNvPr>
            <p:cNvCxnSpPr/>
            <p:nvPr/>
          </p:nvCxnSpPr>
          <p:spPr>
            <a:xfrm>
              <a:off x="4160520" y="5188902"/>
              <a:ext cx="8382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46" name="TextBox 5145">
              <a:extLst>
                <a:ext uri="{FF2B5EF4-FFF2-40B4-BE49-F238E27FC236}">
                  <a16:creationId xmlns:a16="http://schemas.microsoft.com/office/drawing/2014/main" id="{8BD5C6EA-3642-DD10-D6E7-51DCDE64E95A}"/>
                </a:ext>
              </a:extLst>
            </p:cNvPr>
            <p:cNvSpPr txBox="1"/>
            <p:nvPr/>
          </p:nvSpPr>
          <p:spPr>
            <a:xfrm>
              <a:off x="4389120" y="5185122"/>
              <a:ext cx="457200" cy="3895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atin typeface="Calibri" panose="020F0502020204030204" pitchFamily="34" charset="0"/>
                </a:rPr>
                <a:t>20</a:t>
              </a:r>
              <a:r>
                <a:rPr lang="en-US" sz="2800" b="1" dirty="0">
                  <a:latin typeface="Calibri" panose="020F0502020204030204" pitchFamily="34" charset="0"/>
                </a:rPr>
                <a:t>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5680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BAC251F-645C-C059-590E-70BFB423A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17E6FDD2-5DE4-61DD-DEDB-422CA617585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7528ECAD-DECD-C24F-B553-2B3AA9C8D2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4D3D8A44-35D7-0F6C-8028-068EA7475B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itle 3">
            <a:extLst>
              <a:ext uri="{FF2B5EF4-FFF2-40B4-BE49-F238E27FC236}">
                <a16:creationId xmlns:a16="http://schemas.microsoft.com/office/drawing/2014/main" id="{559D1B5F-79E5-632B-68A8-D3B479CA83C8}"/>
              </a:ext>
            </a:extLst>
          </p:cNvPr>
          <p:cNvSpPr txBox="1">
            <a:spLocks/>
          </p:cNvSpPr>
          <p:nvPr/>
        </p:nvSpPr>
        <p:spPr>
          <a:xfrm>
            <a:off x="3505200" y="38100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7500" b="1" kern="0" dirty="0">
                <a:latin typeface="Calibri" panose="020F0502020204030204" pitchFamily="34" charset="0"/>
              </a:rPr>
              <a:t>James Sanders Boulevard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A736D7-AA6D-73BC-A64F-274C7D618D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33500"/>
            <a:ext cx="13792200" cy="89649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71E80B-BB44-02C4-6704-FF941C254458}"/>
              </a:ext>
            </a:extLst>
          </p:cNvPr>
          <p:cNvSpPr txBox="1"/>
          <p:nvPr/>
        </p:nvSpPr>
        <p:spPr>
          <a:xfrm rot="16850552">
            <a:off x="8839199" y="3535528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James Sanders</a:t>
            </a: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B7CB3F6D-B140-6C2D-14E7-D19B58D5F0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6729899"/>
            <a:ext cx="1142922" cy="114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222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817D4F2-479C-FD64-8B7D-2C732FCA4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9934F01D-D937-E78F-D96D-D04E9C5FC46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5BE8BF37-8BD3-EA6C-6D91-22C2F6E729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DD3A2D22-F4BF-5565-CE66-7E712787A3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itle 3">
            <a:extLst>
              <a:ext uri="{FF2B5EF4-FFF2-40B4-BE49-F238E27FC236}">
                <a16:creationId xmlns:a16="http://schemas.microsoft.com/office/drawing/2014/main" id="{C2EA9323-CCB4-C99A-1B4E-F3BE52E973D5}"/>
              </a:ext>
            </a:extLst>
          </p:cNvPr>
          <p:cNvSpPr txBox="1">
            <a:spLocks/>
          </p:cNvSpPr>
          <p:nvPr/>
        </p:nvSpPr>
        <p:spPr>
          <a:xfrm>
            <a:off x="3505200" y="38100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algn="l"/>
            <a:r>
              <a:rPr lang="en-US" sz="7500" b="1" kern="0" dirty="0">
                <a:latin typeface="Calibri" panose="020F0502020204030204" pitchFamily="34" charset="0"/>
              </a:rPr>
              <a:t>James Sanders</a:t>
            </a:r>
          </a:p>
          <a:p>
            <a:pPr algn="l"/>
            <a:r>
              <a:rPr lang="en-US" sz="7500" b="1" kern="0" dirty="0">
                <a:latin typeface="Calibri" panose="020F0502020204030204" pitchFamily="34" charset="0"/>
              </a:rPr>
              <a:t>Boulevard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C4D73C4-4205-492D-BA31-689FC115C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-3465"/>
            <a:ext cx="8839200" cy="10314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BF2F5F6F-F9EE-CACE-D667-BD691751B02E}"/>
              </a:ext>
            </a:extLst>
          </p:cNvPr>
          <p:cNvSpPr txBox="1">
            <a:spLocks noChangeArrowheads="1"/>
          </p:cNvSpPr>
          <p:nvPr/>
        </p:nvSpPr>
        <p:spPr>
          <a:xfrm>
            <a:off x="1543714" y="4533900"/>
            <a:ext cx="6537334" cy="41910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7500" dirty="0">
                <a:latin typeface="Calibri" panose="020F0502020204030204" pitchFamily="34" charset="0"/>
              </a:rPr>
              <a:t>Dual right turn lanes (original configuration)</a:t>
            </a:r>
          </a:p>
          <a:p>
            <a:pPr lvl="1">
              <a:lnSpc>
                <a:spcPct val="90000"/>
              </a:lnSpc>
            </a:pPr>
            <a:endParaRPr lang="en-US" sz="7500" dirty="0">
              <a:latin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endParaRPr lang="en-US" sz="75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sz="75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sz="75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690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8FD27B6-2E3B-23F3-3CDA-3B8FCA9B7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0D4C8B11-444A-22B8-7B17-9532A080F17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804F89F5-2A03-BFB8-BFB3-3C3216B340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1AD5B192-2B34-7CF2-6A4A-030FC2D6A5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itle 3">
            <a:extLst>
              <a:ext uri="{FF2B5EF4-FFF2-40B4-BE49-F238E27FC236}">
                <a16:creationId xmlns:a16="http://schemas.microsoft.com/office/drawing/2014/main" id="{09D5E5BA-7BF5-3D1E-94BE-E1D472452020}"/>
              </a:ext>
            </a:extLst>
          </p:cNvPr>
          <p:cNvSpPr txBox="1">
            <a:spLocks/>
          </p:cNvSpPr>
          <p:nvPr/>
        </p:nvSpPr>
        <p:spPr>
          <a:xfrm>
            <a:off x="3505200" y="38100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algn="l"/>
            <a:r>
              <a:rPr lang="en-US" sz="7500" b="1" kern="0" dirty="0">
                <a:latin typeface="Calibri" panose="020F0502020204030204" pitchFamily="34" charset="0"/>
              </a:rPr>
              <a:t>James Sanders</a:t>
            </a:r>
          </a:p>
          <a:p>
            <a:pPr algn="l"/>
            <a:r>
              <a:rPr lang="en-US" sz="7500" b="1" kern="0" dirty="0">
                <a:latin typeface="Calibri" panose="020F0502020204030204" pitchFamily="34" charset="0"/>
              </a:rPr>
              <a:t>Boulevard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CF77098-0C32-26F8-00A6-5F6615E42688}"/>
              </a:ext>
            </a:extLst>
          </p:cNvPr>
          <p:cNvSpPr txBox="1">
            <a:spLocks noChangeArrowheads="1"/>
          </p:cNvSpPr>
          <p:nvPr/>
        </p:nvSpPr>
        <p:spPr>
          <a:xfrm>
            <a:off x="1543714" y="4533900"/>
            <a:ext cx="6537334" cy="41910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8000" dirty="0">
                <a:latin typeface="Calibri" panose="020F0502020204030204" pitchFamily="34" charset="0"/>
              </a:rPr>
              <a:t>Single free flow right with no changes to James Sanders</a:t>
            </a:r>
          </a:p>
          <a:p>
            <a:pPr lvl="1">
              <a:lnSpc>
                <a:spcPct val="90000"/>
              </a:lnSpc>
            </a:pPr>
            <a:endParaRPr lang="en-US" sz="7500" dirty="0">
              <a:latin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endParaRPr lang="en-US" sz="75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sz="75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sz="7500" dirty="0">
              <a:latin typeface="Calibri" panose="020F050202020403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87A27B3-94E8-B6FD-2F6F-038CAB683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1395" y="-7620"/>
            <a:ext cx="8306605" cy="1029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11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327957B-0BCB-CBB6-E782-FEACB0D6C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1B724083-2AF2-BA14-1EC3-3B068CC3CE0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FDAD95EE-C7DC-45F8-5AAE-652F14ADB6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98B72945-F6B7-EC14-E2B7-C926901897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itle 3">
            <a:extLst>
              <a:ext uri="{FF2B5EF4-FFF2-40B4-BE49-F238E27FC236}">
                <a16:creationId xmlns:a16="http://schemas.microsoft.com/office/drawing/2014/main" id="{F3C154FC-813F-6DC9-0E3C-7E99C05841EC}"/>
              </a:ext>
            </a:extLst>
          </p:cNvPr>
          <p:cNvSpPr txBox="1">
            <a:spLocks/>
          </p:cNvSpPr>
          <p:nvPr/>
        </p:nvSpPr>
        <p:spPr>
          <a:xfrm>
            <a:off x="3505200" y="38100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algn="l"/>
            <a:r>
              <a:rPr lang="en-US" sz="7500" b="1" kern="0" dirty="0">
                <a:latin typeface="Calibri" panose="020F0502020204030204" pitchFamily="34" charset="0"/>
              </a:rPr>
              <a:t>James Sanders</a:t>
            </a:r>
          </a:p>
          <a:p>
            <a:pPr algn="l"/>
            <a:r>
              <a:rPr lang="en-US" sz="7500" b="1" kern="0" dirty="0">
                <a:latin typeface="Calibri" panose="020F0502020204030204" pitchFamily="34" charset="0"/>
              </a:rPr>
              <a:t>Boulevard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07DD7FF-9EBD-1446-0CA3-B2BFD4F9CFFE}"/>
              </a:ext>
            </a:extLst>
          </p:cNvPr>
          <p:cNvSpPr txBox="1">
            <a:spLocks noChangeArrowheads="1"/>
          </p:cNvSpPr>
          <p:nvPr/>
        </p:nvSpPr>
        <p:spPr>
          <a:xfrm>
            <a:off x="1543714" y="4533900"/>
            <a:ext cx="7600286" cy="41910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8000" dirty="0">
                <a:latin typeface="Calibri" panose="020F0502020204030204" pitchFamily="34" charset="0"/>
              </a:rPr>
              <a:t>Single free flow right with proposed access management</a:t>
            </a:r>
          </a:p>
          <a:p>
            <a:pPr lvl="1">
              <a:lnSpc>
                <a:spcPct val="90000"/>
              </a:lnSpc>
            </a:pPr>
            <a:endParaRPr lang="en-US" sz="7500" dirty="0">
              <a:latin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endParaRPr lang="en-US" sz="75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sz="75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sz="7500" dirty="0">
              <a:latin typeface="Calibri" panose="020F050202020403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A61224D-3B69-0867-01FD-4404C3976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961" y="0"/>
            <a:ext cx="8459040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6892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6E6542E-EDD1-CB84-DB16-3ABC1527D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20584D-C488-F5BD-4479-12A53B436F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86" y="1178441"/>
            <a:ext cx="13982714" cy="9088764"/>
          </a:xfrm>
          <a:prstGeom prst="rect">
            <a:avLst/>
          </a:prstGeom>
        </p:spPr>
      </p:pic>
      <p:grpSp>
        <p:nvGrpSpPr>
          <p:cNvPr id="5122" name="object 2">
            <a:extLst>
              <a:ext uri="{FF2B5EF4-FFF2-40B4-BE49-F238E27FC236}">
                <a16:creationId xmlns:a16="http://schemas.microsoft.com/office/drawing/2014/main" id="{7D7E3883-F9CF-4796-4723-BE0AE8F0D25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69E67A42-A4F7-A51E-2DC2-77FBA722EF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EEA97191-0D2B-F7A9-188F-1E5167D5F9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itle 3">
            <a:extLst>
              <a:ext uri="{FF2B5EF4-FFF2-40B4-BE49-F238E27FC236}">
                <a16:creationId xmlns:a16="http://schemas.microsoft.com/office/drawing/2014/main" id="{0F27C397-1D71-AF5C-6A13-7F62446CD9D7}"/>
              </a:ext>
            </a:extLst>
          </p:cNvPr>
          <p:cNvSpPr txBox="1">
            <a:spLocks/>
          </p:cNvSpPr>
          <p:nvPr/>
        </p:nvSpPr>
        <p:spPr>
          <a:xfrm>
            <a:off x="3505200" y="38100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7500" b="1" kern="0" dirty="0">
                <a:latin typeface="Calibri" panose="020F0502020204030204" pitchFamily="34" charset="0"/>
              </a:rPr>
              <a:t>James Sanders Boulevard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FC718D-5665-D0CD-E8B9-0B61C4AB2330}"/>
              </a:ext>
            </a:extLst>
          </p:cNvPr>
          <p:cNvSpPr txBox="1"/>
          <p:nvPr/>
        </p:nvSpPr>
        <p:spPr>
          <a:xfrm rot="16850552">
            <a:off x="8610585" y="3535528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James Sanders</a:t>
            </a: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A4C89AE7-4625-73B4-E4BF-420D9F36D4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6714287"/>
            <a:ext cx="1142922" cy="114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9176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13AC8E0-EF5A-50AD-E0C4-E7EA97AAF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BC9D2E-7430-E66F-D64C-18956B44A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675" y="1219200"/>
            <a:ext cx="13891846" cy="9029700"/>
          </a:xfrm>
          <a:prstGeom prst="rect">
            <a:avLst/>
          </a:prstGeom>
        </p:spPr>
      </p:pic>
      <p:grpSp>
        <p:nvGrpSpPr>
          <p:cNvPr id="5122" name="object 2">
            <a:extLst>
              <a:ext uri="{FF2B5EF4-FFF2-40B4-BE49-F238E27FC236}">
                <a16:creationId xmlns:a16="http://schemas.microsoft.com/office/drawing/2014/main" id="{AA9D2B1C-AD38-5A88-04F7-D8C546A281D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E9508D96-914F-E4B3-03F1-6C70DBAA11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4F87A6A1-CE29-607B-A1AA-45C3B8A7CD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itle 3">
            <a:extLst>
              <a:ext uri="{FF2B5EF4-FFF2-40B4-BE49-F238E27FC236}">
                <a16:creationId xmlns:a16="http://schemas.microsoft.com/office/drawing/2014/main" id="{8F34887F-66F9-178A-528A-08B28D8529F5}"/>
              </a:ext>
            </a:extLst>
          </p:cNvPr>
          <p:cNvSpPr txBox="1">
            <a:spLocks/>
          </p:cNvSpPr>
          <p:nvPr/>
        </p:nvSpPr>
        <p:spPr>
          <a:xfrm>
            <a:off x="3505200" y="38100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7500" b="1" kern="0" dirty="0">
                <a:latin typeface="Calibri" panose="020F0502020204030204" pitchFamily="34" charset="0"/>
              </a:rPr>
              <a:t>Coleman Road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53FC88-EB26-57B2-92F0-8B5EE6EE78A4}"/>
              </a:ext>
            </a:extLst>
          </p:cNvPr>
          <p:cNvSpPr txBox="1"/>
          <p:nvPr/>
        </p:nvSpPr>
        <p:spPr>
          <a:xfrm rot="5400000">
            <a:off x="11760487" y="3060297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Coleman Road</a:t>
            </a: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B59328C1-51DF-F54A-F6EC-46CDF82C9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3599" y="6057900"/>
            <a:ext cx="1142922" cy="114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657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E11924C-49C5-764C-CDC9-3CE41E254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B9A0F521-D440-5DB0-FBC7-D4421F5DC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21903B03-0A5E-219E-4743-AB20B052333C}"/>
              </a:ext>
            </a:extLst>
          </p:cNvPr>
          <p:cNvSpPr txBox="1">
            <a:spLocks/>
          </p:cNvSpPr>
          <p:nvPr/>
        </p:nvSpPr>
        <p:spPr>
          <a:xfrm>
            <a:off x="2057400" y="38100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7500" b="1" kern="0" dirty="0">
                <a:latin typeface="Calibri" panose="020F0502020204030204" pitchFamily="34" charset="0"/>
              </a:rPr>
              <a:t>Construction</a:t>
            </a:r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FB120D8A-F09C-1543-71A1-5292D8E53AC3}"/>
              </a:ext>
            </a:extLst>
          </p:cNvPr>
          <p:cNvSpPr/>
          <p:nvPr/>
        </p:nvSpPr>
        <p:spPr>
          <a:xfrm>
            <a:off x="1828800" y="1409700"/>
            <a:ext cx="14337296" cy="8146028"/>
          </a:xfrm>
          <a:custGeom>
            <a:avLst/>
            <a:gdLst/>
            <a:ahLst/>
            <a:cxnLst/>
            <a:rect l="l" t="t" r="r" b="b"/>
            <a:pathLst>
              <a:path w="12520192" h="6995657">
                <a:moveTo>
                  <a:pt x="0" y="0"/>
                </a:moveTo>
                <a:lnTo>
                  <a:pt x="12520193" y="0"/>
                </a:lnTo>
                <a:lnTo>
                  <a:pt x="12520193" y="6995657"/>
                </a:lnTo>
                <a:lnTo>
                  <a:pt x="0" y="69956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858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B7ACA07D-8CEA-A85A-1F77-8A1EB1B3C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C0140693-D614-92E9-5BD9-C58429880EF9}"/>
              </a:ext>
            </a:extLst>
          </p:cNvPr>
          <p:cNvSpPr txBox="1">
            <a:spLocks/>
          </p:cNvSpPr>
          <p:nvPr/>
        </p:nvSpPr>
        <p:spPr>
          <a:xfrm>
            <a:off x="2057400" y="38100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7500" b="1" kern="0" dirty="0">
                <a:latin typeface="Calibri" panose="020F0502020204030204" pitchFamily="34" charset="0"/>
              </a:rPr>
              <a:t>Public &amp; Business Reaction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D203405-AD09-B85A-56B8-55F1E7A15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562099"/>
            <a:ext cx="11595278" cy="83625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DA350EC-FF75-1F52-4F54-A991792250D8}"/>
              </a:ext>
            </a:extLst>
          </p:cNvPr>
          <p:cNvSpPr txBox="1"/>
          <p:nvPr/>
        </p:nvSpPr>
        <p:spPr>
          <a:xfrm>
            <a:off x="540480" y="3016250"/>
            <a:ext cx="601271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 dirty="0">
                <a:solidFill>
                  <a:srgbClr val="444444"/>
                </a:solidFill>
                <a:effectLst/>
                <a:latin typeface="+mj-lt"/>
              </a:rPr>
              <a:t>"It was kind of odd at first, because you're switching sides, but I'm used to it," said Phillip Barnett. "I love it.“</a:t>
            </a:r>
          </a:p>
          <a:p>
            <a:endParaRPr lang="en-US" sz="3600" dirty="0">
              <a:solidFill>
                <a:srgbClr val="444444"/>
              </a:solidFill>
              <a:latin typeface="+mj-lt"/>
            </a:endParaRPr>
          </a:p>
          <a:p>
            <a:r>
              <a:rPr lang="en-US" sz="3600" dirty="0">
                <a:solidFill>
                  <a:srgbClr val="444444"/>
                </a:solidFill>
                <a:latin typeface="+mj-lt"/>
              </a:rPr>
              <a:t>"I can remember trying to get through the traffic prior to it being built, and it seems like this is a whole lot speedier. It's faster," Barnett said. 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E75835-3B09-EC3D-4859-72486D29C8DE}"/>
              </a:ext>
            </a:extLst>
          </p:cNvPr>
          <p:cNvSpPr txBox="1"/>
          <p:nvPr/>
        </p:nvSpPr>
        <p:spPr>
          <a:xfrm>
            <a:off x="803639" y="9334500"/>
            <a:ext cx="5486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www.wpsdlocal6.com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3564666-4C57-DACC-34EB-0CFAA7036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8542254F-B5F9-5EAF-7D2B-27596EB16071}"/>
              </a:ext>
            </a:extLst>
          </p:cNvPr>
          <p:cNvGrpSpPr>
            <a:grpSpLocks/>
          </p:cNvGrpSpPr>
          <p:nvPr/>
        </p:nvGrpSpPr>
        <p:grpSpPr bwMode="auto">
          <a:xfrm>
            <a:off x="0" y="7145338"/>
            <a:ext cx="14363700" cy="3141662"/>
            <a:chOff x="0" y="7145073"/>
            <a:chExt cx="14364335" cy="3141980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22FA952A-ECFC-AD28-36E7-E83842291C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597076"/>
              <a:ext cx="14363865" cy="268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E7056A8A-7AAC-F37C-5C53-A1F8DF4FF3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object 3">
            <a:extLst>
              <a:ext uri="{FF2B5EF4-FFF2-40B4-BE49-F238E27FC236}">
                <a16:creationId xmlns:a16="http://schemas.microsoft.com/office/drawing/2014/main" id="{0F17C892-5276-A0E1-3856-6DAC0A4A9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4D143174-A805-038E-416B-07571DEDB4FC}"/>
              </a:ext>
            </a:extLst>
          </p:cNvPr>
          <p:cNvSpPr txBox="1">
            <a:spLocks/>
          </p:cNvSpPr>
          <p:nvPr/>
        </p:nvSpPr>
        <p:spPr>
          <a:xfrm>
            <a:off x="3048000" y="274638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algn="l"/>
            <a:r>
              <a:rPr lang="en-US" sz="7500" b="1" kern="0" dirty="0">
                <a:latin typeface="Calibri" panose="020F0502020204030204" pitchFamily="34" charset="0"/>
              </a:rPr>
              <a:t>2017									2024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34AEAF6-FC9C-FA25-5EA3-5CEA7572B6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668780"/>
            <a:ext cx="9124440" cy="85039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7C9352-2EC3-D86A-2B81-9AF86DF361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0" y="1668780"/>
            <a:ext cx="8959162" cy="8503920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6A20E6D5-6871-57F9-AEF6-DD05A2819733}"/>
              </a:ext>
            </a:extLst>
          </p:cNvPr>
          <p:cNvSpPr/>
          <p:nvPr/>
        </p:nvSpPr>
        <p:spPr>
          <a:xfrm>
            <a:off x="13778439" y="4023438"/>
            <a:ext cx="1779743" cy="609600"/>
          </a:xfrm>
          <a:prstGeom prst="wedgeRectCallout">
            <a:avLst>
              <a:gd name="adj1" fmla="val -104529"/>
              <a:gd name="adj2" fmla="val 142338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FF0000"/>
                </a:solidFill>
              </a:rPr>
              <a:t>Freddy’s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1AA47525-2E57-E5A9-67F5-6F981EF81371}"/>
              </a:ext>
            </a:extLst>
          </p:cNvPr>
          <p:cNvSpPr/>
          <p:nvPr/>
        </p:nvSpPr>
        <p:spPr>
          <a:xfrm>
            <a:off x="12886109" y="2594966"/>
            <a:ext cx="1779743" cy="609600"/>
          </a:xfrm>
          <a:prstGeom prst="wedgeRectCallout">
            <a:avLst>
              <a:gd name="adj1" fmla="val -104530"/>
              <a:gd name="adj2" fmla="val 36492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FF0000"/>
                </a:solidFill>
              </a:rPr>
              <a:t>Starbucks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905A240D-2D94-4389-6D21-D61556CDD416}"/>
              </a:ext>
            </a:extLst>
          </p:cNvPr>
          <p:cNvSpPr/>
          <p:nvPr/>
        </p:nvSpPr>
        <p:spPr>
          <a:xfrm>
            <a:off x="10027288" y="1892947"/>
            <a:ext cx="1779743" cy="609600"/>
          </a:xfrm>
          <a:prstGeom prst="wedgeRectCallout">
            <a:avLst>
              <a:gd name="adj1" fmla="val -20004"/>
              <a:gd name="adj2" fmla="val 50282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FF0000"/>
                </a:solidFill>
              </a:rPr>
              <a:t>QDOBA</a:t>
            </a: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9EACC039-04E5-25E1-881B-7CC28EAD7AF4}"/>
              </a:ext>
            </a:extLst>
          </p:cNvPr>
          <p:cNvSpPr/>
          <p:nvPr/>
        </p:nvSpPr>
        <p:spPr>
          <a:xfrm>
            <a:off x="11010606" y="2735254"/>
            <a:ext cx="1779743" cy="779478"/>
          </a:xfrm>
          <a:prstGeom prst="wedgeRectCallout">
            <a:avLst>
              <a:gd name="adj1" fmla="val -49008"/>
              <a:gd name="adj2" fmla="val 28144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FF0000"/>
                </a:solidFill>
              </a:rPr>
              <a:t>Jimmy John’s</a:t>
            </a:r>
          </a:p>
        </p:txBody>
      </p:sp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697F4BAF-F22A-F27C-C023-8C4DCE0D10FC}"/>
              </a:ext>
            </a:extLst>
          </p:cNvPr>
          <p:cNvSpPr/>
          <p:nvPr/>
        </p:nvSpPr>
        <p:spPr>
          <a:xfrm>
            <a:off x="13411200" y="8618220"/>
            <a:ext cx="2065619" cy="933500"/>
          </a:xfrm>
          <a:prstGeom prst="wedgeRectCallout">
            <a:avLst>
              <a:gd name="adj1" fmla="val 98012"/>
              <a:gd name="adj2" fmla="val -82665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FF0000"/>
                </a:solidFill>
              </a:rPr>
              <a:t>Cheddars / </a:t>
            </a:r>
          </a:p>
          <a:p>
            <a:pPr algn="ctr"/>
            <a:r>
              <a:rPr lang="en-US" sz="3000" b="1" dirty="0">
                <a:solidFill>
                  <a:srgbClr val="FF0000"/>
                </a:solidFill>
              </a:rPr>
              <a:t>Chuy’s</a:t>
            </a:r>
          </a:p>
        </p:txBody>
      </p:sp>
      <p:sp>
        <p:nvSpPr>
          <p:cNvPr id="18" name="Speech Bubble: Rectangle 17">
            <a:extLst>
              <a:ext uri="{FF2B5EF4-FFF2-40B4-BE49-F238E27FC236}">
                <a16:creationId xmlns:a16="http://schemas.microsoft.com/office/drawing/2014/main" id="{D965121E-D30D-4E92-332C-15409CB2DE35}"/>
              </a:ext>
            </a:extLst>
          </p:cNvPr>
          <p:cNvSpPr/>
          <p:nvPr/>
        </p:nvSpPr>
        <p:spPr>
          <a:xfrm>
            <a:off x="5401872" y="5154561"/>
            <a:ext cx="1779743" cy="609600"/>
          </a:xfrm>
          <a:prstGeom prst="wedgeRectCallout">
            <a:avLst>
              <a:gd name="adj1" fmla="val -104529"/>
              <a:gd name="adj2" fmla="val 142338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FF0000"/>
                </a:solidFill>
              </a:rPr>
              <a:t>Pizza Hut</a:t>
            </a:r>
          </a:p>
        </p:txBody>
      </p:sp>
    </p:spTree>
    <p:extLst>
      <p:ext uri="{BB962C8B-B14F-4D97-AF65-F5344CB8AC3E}">
        <p14:creationId xmlns:p14="http://schemas.microsoft.com/office/powerpoint/2010/main" val="38085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2393424-2347-730B-EADC-741B71972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D46A2B20-0A7C-FE08-59AA-49E6EF7C5F22}"/>
              </a:ext>
            </a:extLst>
          </p:cNvPr>
          <p:cNvGrpSpPr>
            <a:grpSpLocks/>
          </p:cNvGrpSpPr>
          <p:nvPr/>
        </p:nvGrpSpPr>
        <p:grpSpPr bwMode="auto">
          <a:xfrm>
            <a:off x="0" y="7145338"/>
            <a:ext cx="14363700" cy="3141662"/>
            <a:chOff x="0" y="7145073"/>
            <a:chExt cx="14364335" cy="3141980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CD45EDE5-836C-D33D-D164-29B449021F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597076"/>
              <a:ext cx="14363865" cy="268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A079D293-DE05-AF87-600E-225875CF45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object 3">
            <a:extLst>
              <a:ext uri="{FF2B5EF4-FFF2-40B4-BE49-F238E27FC236}">
                <a16:creationId xmlns:a16="http://schemas.microsoft.com/office/drawing/2014/main" id="{A335CCC2-BCFC-97F8-2C8C-C3A956486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363A358B-E6DE-B522-4056-B39FC93F46A6}"/>
              </a:ext>
            </a:extLst>
          </p:cNvPr>
          <p:cNvSpPr txBox="1">
            <a:spLocks/>
          </p:cNvSpPr>
          <p:nvPr/>
        </p:nvSpPr>
        <p:spPr>
          <a:xfrm>
            <a:off x="3048000" y="274638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7500" b="1" kern="0" dirty="0">
                <a:latin typeface="Calibri" panose="020F0502020204030204" pitchFamily="34" charset="0"/>
              </a:rPr>
              <a:t>Daily Traffic (in Vehicles per Day)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474ECB-AA4A-4842-0512-EA7CDA724C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8421" y="1508125"/>
            <a:ext cx="13371357" cy="859467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E6DBB9A-3173-76D6-0118-0A756A84D9B8}"/>
              </a:ext>
            </a:extLst>
          </p:cNvPr>
          <p:cNvSpPr txBox="1">
            <a:spLocks noChangeArrowheads="1"/>
          </p:cNvSpPr>
          <p:nvPr/>
        </p:nvSpPr>
        <p:spPr>
          <a:xfrm>
            <a:off x="223794" y="4168085"/>
            <a:ext cx="3586206" cy="2932009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8000" dirty="0">
                <a:latin typeface="Calibri" panose="020F0502020204030204" pitchFamily="34" charset="0"/>
              </a:rPr>
              <a:t>+15%</a:t>
            </a:r>
          </a:p>
          <a:p>
            <a:pPr lvl="1">
              <a:lnSpc>
                <a:spcPct val="90000"/>
              </a:lnSpc>
            </a:pPr>
            <a:endParaRPr lang="en-US" sz="7500" dirty="0">
              <a:latin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endParaRPr lang="en-US" sz="75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sz="75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sz="75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374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A6051E7-64E9-700E-F040-E8638333A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47E48A93-D3BF-C86A-410E-710E1DADE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09C76AC3-D822-DF3D-018E-692445518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3E525BAA-9402-C981-7F1D-609E3E046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1F06E6D-671A-3CAD-87AB-C49280CC90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739034"/>
              </p:ext>
            </p:extLst>
          </p:nvPr>
        </p:nvGraphicFramePr>
        <p:xfrm>
          <a:off x="381000" y="2247900"/>
          <a:ext cx="14706601" cy="64769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9735">
                  <a:extLst>
                    <a:ext uri="{9D8B030D-6E8A-4147-A177-3AD203B41FA5}">
                      <a16:colId xmlns:a16="http://schemas.microsoft.com/office/drawing/2014/main" val="407308140"/>
                    </a:ext>
                  </a:extLst>
                </a:gridCol>
                <a:gridCol w="2074008">
                  <a:extLst>
                    <a:ext uri="{9D8B030D-6E8A-4147-A177-3AD203B41FA5}">
                      <a16:colId xmlns:a16="http://schemas.microsoft.com/office/drawing/2014/main" val="3320705916"/>
                    </a:ext>
                  </a:extLst>
                </a:gridCol>
                <a:gridCol w="4028547">
                  <a:extLst>
                    <a:ext uri="{9D8B030D-6E8A-4147-A177-3AD203B41FA5}">
                      <a16:colId xmlns:a16="http://schemas.microsoft.com/office/drawing/2014/main" val="1224225655"/>
                    </a:ext>
                  </a:extLst>
                </a:gridCol>
                <a:gridCol w="1439290">
                  <a:extLst>
                    <a:ext uri="{9D8B030D-6E8A-4147-A177-3AD203B41FA5}">
                      <a16:colId xmlns:a16="http://schemas.microsoft.com/office/drawing/2014/main" val="3593397184"/>
                    </a:ext>
                  </a:extLst>
                </a:gridCol>
                <a:gridCol w="1181555">
                  <a:extLst>
                    <a:ext uri="{9D8B030D-6E8A-4147-A177-3AD203B41FA5}">
                      <a16:colId xmlns:a16="http://schemas.microsoft.com/office/drawing/2014/main" val="3093890381"/>
                    </a:ext>
                  </a:extLst>
                </a:gridCol>
                <a:gridCol w="692441">
                  <a:extLst>
                    <a:ext uri="{9D8B030D-6E8A-4147-A177-3AD203B41FA5}">
                      <a16:colId xmlns:a16="http://schemas.microsoft.com/office/drawing/2014/main" val="3730775600"/>
                    </a:ext>
                  </a:extLst>
                </a:gridCol>
                <a:gridCol w="1103675">
                  <a:extLst>
                    <a:ext uri="{9D8B030D-6E8A-4147-A177-3AD203B41FA5}">
                      <a16:colId xmlns:a16="http://schemas.microsoft.com/office/drawing/2014/main" val="2033367987"/>
                    </a:ext>
                  </a:extLst>
                </a:gridCol>
                <a:gridCol w="1103675">
                  <a:extLst>
                    <a:ext uri="{9D8B030D-6E8A-4147-A177-3AD203B41FA5}">
                      <a16:colId xmlns:a16="http://schemas.microsoft.com/office/drawing/2014/main" val="3569955106"/>
                    </a:ext>
                  </a:extLst>
                </a:gridCol>
                <a:gridCol w="1103675">
                  <a:extLst>
                    <a:ext uri="{9D8B030D-6E8A-4147-A177-3AD203B41FA5}">
                      <a16:colId xmlns:a16="http://schemas.microsoft.com/office/drawing/2014/main" val="1830570958"/>
                    </a:ext>
                  </a:extLst>
                </a:gridCol>
              </a:tblGrid>
              <a:tr h="515684">
                <a:tc row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800">
                          <a:effectLst/>
                        </a:rPr>
                        <a:t>Route</a:t>
                      </a:r>
                      <a:endParaRPr lang="en-US" sz="2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800" dirty="0">
                          <a:effectLst/>
                        </a:rPr>
                        <a:t>Direction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800" dirty="0">
                          <a:effectLst/>
                        </a:rPr>
                        <a:t>Location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000" b="1" dirty="0">
                          <a:effectLst/>
                        </a:rPr>
                        <a:t>Average Hourly Speed (mph)</a:t>
                      </a:r>
                      <a:endParaRPr lang="en-US" sz="3000" b="1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698459"/>
                  </a:ext>
                </a:extLst>
              </a:tr>
              <a:tr h="5156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 b="1">
                          <a:effectLst/>
                        </a:rPr>
                        <a:t>2017</a:t>
                      </a:r>
                      <a:endParaRPr lang="en-US" sz="3200" b="1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 b="1">
                          <a:effectLst/>
                        </a:rPr>
                        <a:t>2018</a:t>
                      </a:r>
                      <a:endParaRPr lang="en-US" sz="3200" b="1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7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400" b="1" dirty="0">
                          <a:effectLst/>
                        </a:rPr>
                        <a:t>CONSTRUCTION </a:t>
                      </a:r>
                      <a:endParaRPr lang="en-US" sz="2400" b="1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 b="1">
                          <a:effectLst/>
                        </a:rPr>
                        <a:t>2021</a:t>
                      </a:r>
                      <a:endParaRPr lang="en-US" sz="3200" b="1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 b="1">
                          <a:effectLst/>
                        </a:rPr>
                        <a:t>2022</a:t>
                      </a:r>
                      <a:endParaRPr lang="en-US" sz="3200" b="1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 b="1" dirty="0">
                          <a:effectLst/>
                        </a:rPr>
                        <a:t>2023</a:t>
                      </a:r>
                      <a:endParaRPr lang="en-US" sz="3200" b="1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7136265"/>
                  </a:ext>
                </a:extLst>
              </a:tr>
              <a:tr h="907605">
                <a:tc rowSpan="6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600" b="1" dirty="0">
                          <a:effectLst/>
                        </a:rPr>
                        <a:t>US 60</a:t>
                      </a:r>
                      <a:endParaRPr lang="en-US" sz="3600" b="1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600" b="1" dirty="0">
                          <a:effectLst/>
                        </a:rPr>
                        <a:t>EB</a:t>
                      </a:r>
                      <a:endParaRPr lang="en-US" sz="3600" b="1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400">
                          <a:effectLst/>
                        </a:rPr>
                        <a:t>West of interchange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effectLst/>
                        </a:rPr>
                        <a:t>22.5</a:t>
                      </a:r>
                      <a:endParaRPr lang="en-US" sz="3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effectLst/>
                        </a:rPr>
                        <a:t>23.0</a:t>
                      </a:r>
                      <a:endParaRPr lang="en-US" sz="3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effectLst/>
                        </a:rPr>
                        <a:t>23.3</a:t>
                      </a:r>
                      <a:endParaRPr lang="en-US" sz="3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effectLst/>
                        </a:rPr>
                        <a:t>24.4</a:t>
                      </a:r>
                      <a:endParaRPr lang="en-US" sz="3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effectLst/>
                        </a:rPr>
                        <a:t>21.9</a:t>
                      </a:r>
                      <a:endParaRPr lang="en-US" sz="3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29341684"/>
                  </a:ext>
                </a:extLst>
              </a:tr>
              <a:tr h="9076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400">
                          <a:effectLst/>
                        </a:rPr>
                        <a:t>Through interchange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effectLst/>
                        </a:rPr>
                        <a:t>20.0</a:t>
                      </a:r>
                      <a:endParaRPr lang="en-US" sz="3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effectLst/>
                        </a:rPr>
                        <a:t>20.1</a:t>
                      </a:r>
                      <a:endParaRPr lang="en-US" sz="3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 dirty="0">
                          <a:solidFill>
                            <a:srgbClr val="FF0000"/>
                          </a:solidFill>
                          <a:effectLst/>
                        </a:rPr>
                        <a:t>16.8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 dirty="0">
                          <a:solidFill>
                            <a:srgbClr val="FF0000"/>
                          </a:solidFill>
                          <a:effectLst/>
                        </a:rPr>
                        <a:t>16.5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 dirty="0">
                          <a:solidFill>
                            <a:srgbClr val="FF0000"/>
                          </a:solidFill>
                          <a:effectLst/>
                        </a:rPr>
                        <a:t>16.6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8883758"/>
                  </a:ext>
                </a:extLst>
              </a:tr>
              <a:tr h="9076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400">
                          <a:effectLst/>
                        </a:rPr>
                        <a:t>East of interchange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effectLst/>
                        </a:rPr>
                        <a:t>30.3</a:t>
                      </a:r>
                      <a:endParaRPr lang="en-US" sz="3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effectLst/>
                        </a:rPr>
                        <a:t>30.8</a:t>
                      </a:r>
                      <a:endParaRPr lang="en-US" sz="3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 dirty="0">
                          <a:solidFill>
                            <a:srgbClr val="FF0000"/>
                          </a:solidFill>
                          <a:effectLst/>
                        </a:rPr>
                        <a:t>25.5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 dirty="0">
                          <a:solidFill>
                            <a:srgbClr val="FF0000"/>
                          </a:solidFill>
                          <a:effectLst/>
                        </a:rPr>
                        <a:t>28.5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 dirty="0">
                          <a:solidFill>
                            <a:srgbClr val="FF0000"/>
                          </a:solidFill>
                          <a:effectLst/>
                        </a:rPr>
                        <a:t>29.8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10930374"/>
                  </a:ext>
                </a:extLst>
              </a:tr>
              <a:tr h="9076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600" b="1" dirty="0">
                          <a:effectLst/>
                        </a:rPr>
                        <a:t>WB</a:t>
                      </a:r>
                      <a:endParaRPr lang="en-US" sz="3600" b="1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400" dirty="0">
                          <a:effectLst/>
                        </a:rPr>
                        <a:t>East of interchange</a:t>
                      </a:r>
                      <a:endParaRPr lang="en-US" sz="2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effectLst/>
                        </a:rPr>
                        <a:t>30.8</a:t>
                      </a:r>
                      <a:endParaRPr lang="en-US" sz="3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effectLst/>
                        </a:rPr>
                        <a:t>30.8</a:t>
                      </a:r>
                      <a:endParaRPr lang="en-US" sz="3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effectLst/>
                        </a:rPr>
                        <a:t>25.7</a:t>
                      </a:r>
                      <a:endParaRPr lang="en-US" sz="3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effectLst/>
                        </a:rPr>
                        <a:t>27.1</a:t>
                      </a:r>
                      <a:endParaRPr lang="en-US" sz="3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effectLst/>
                        </a:rPr>
                        <a:t>27.9</a:t>
                      </a:r>
                      <a:endParaRPr lang="en-US" sz="3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68874913"/>
                  </a:ext>
                </a:extLst>
              </a:tr>
              <a:tr h="9076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400">
                          <a:effectLst/>
                        </a:rPr>
                        <a:t>Through interchange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effectLst/>
                        </a:rPr>
                        <a:t>21.5</a:t>
                      </a:r>
                      <a:endParaRPr lang="en-US" sz="3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effectLst/>
                        </a:rPr>
                        <a:t>21.8</a:t>
                      </a:r>
                      <a:endParaRPr lang="en-US" sz="3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solidFill>
                            <a:srgbClr val="FF0000"/>
                          </a:solidFill>
                          <a:effectLst/>
                        </a:rPr>
                        <a:t>14.6</a:t>
                      </a:r>
                      <a:endParaRPr lang="en-US" sz="320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solidFill>
                            <a:srgbClr val="FF0000"/>
                          </a:solidFill>
                          <a:effectLst/>
                        </a:rPr>
                        <a:t>14.9</a:t>
                      </a:r>
                      <a:endParaRPr lang="en-US" sz="320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 dirty="0">
                          <a:solidFill>
                            <a:srgbClr val="FF0000"/>
                          </a:solidFill>
                          <a:effectLst/>
                        </a:rPr>
                        <a:t>14.1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62586537"/>
                  </a:ext>
                </a:extLst>
              </a:tr>
              <a:tr h="9076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2400">
                          <a:effectLst/>
                        </a:rPr>
                        <a:t>West of interchange</a:t>
                      </a:r>
                      <a:endParaRPr lang="en-US" sz="2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effectLst/>
                        </a:rPr>
                        <a:t>24.8</a:t>
                      </a:r>
                      <a:endParaRPr lang="en-US" sz="3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 dirty="0">
                          <a:effectLst/>
                        </a:rPr>
                        <a:t>25.6</a:t>
                      </a:r>
                      <a:endParaRPr lang="en-US" sz="3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solidFill>
                            <a:srgbClr val="FF0000"/>
                          </a:solidFill>
                          <a:effectLst/>
                        </a:rPr>
                        <a:t>20.3</a:t>
                      </a:r>
                      <a:endParaRPr lang="en-US" sz="320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>
                          <a:solidFill>
                            <a:srgbClr val="FF0000"/>
                          </a:solidFill>
                          <a:effectLst/>
                        </a:rPr>
                        <a:t>21.0</a:t>
                      </a:r>
                      <a:endParaRPr lang="en-US" sz="320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3200" dirty="0">
                          <a:solidFill>
                            <a:srgbClr val="FF0000"/>
                          </a:solidFill>
                          <a:effectLst/>
                        </a:rPr>
                        <a:t>20.5</a:t>
                      </a:r>
                      <a:endParaRPr lang="en-US" sz="32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4930657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54F1BA5-9470-BE97-5D4E-67DA44AEE61F}"/>
              </a:ext>
            </a:extLst>
          </p:cNvPr>
          <p:cNvSpPr txBox="1">
            <a:spLocks/>
          </p:cNvSpPr>
          <p:nvPr/>
        </p:nvSpPr>
        <p:spPr>
          <a:xfrm>
            <a:off x="3048000" y="274638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7500" b="1" kern="0" dirty="0">
                <a:latin typeface="Calibri" panose="020F0502020204030204" pitchFamily="34" charset="0"/>
              </a:rPr>
              <a:t>Travel Speeds</a:t>
            </a:r>
          </a:p>
        </p:txBody>
      </p:sp>
    </p:spTree>
    <p:extLst>
      <p:ext uri="{BB962C8B-B14F-4D97-AF65-F5344CB8AC3E}">
        <p14:creationId xmlns:p14="http://schemas.microsoft.com/office/powerpoint/2010/main" val="31258780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CDE7683-ADD3-4E75-8E5E-F17129D87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2FFF1989-1159-B575-D8B4-BB4E2576F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DF341AB0-DB4E-0637-C916-9594DC120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2E3FA28-4ACE-1189-3D52-45F96D4EF257}"/>
              </a:ext>
            </a:extLst>
          </p:cNvPr>
          <p:cNvSpPr txBox="1">
            <a:spLocks/>
          </p:cNvSpPr>
          <p:nvPr/>
        </p:nvSpPr>
        <p:spPr>
          <a:xfrm>
            <a:off x="3048000" y="274638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7500" b="1" kern="0" dirty="0">
                <a:latin typeface="Calibri" panose="020F0502020204030204" pitchFamily="34" charset="0"/>
              </a:rPr>
              <a:t>Travel Speeds (by Design)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ECAAB8-DA12-7E04-16D5-41AA2679D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4110" y="1673841"/>
            <a:ext cx="12039978" cy="815611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3A24D88B-5254-A772-61F4-01086F435BEC}"/>
              </a:ext>
            </a:extLst>
          </p:cNvPr>
          <p:cNvSpPr/>
          <p:nvPr/>
        </p:nvSpPr>
        <p:spPr>
          <a:xfrm>
            <a:off x="5867400" y="3238500"/>
            <a:ext cx="1828800" cy="3124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E7DB64D-5A2F-16CF-5F32-0F2C32CBDB7E}"/>
              </a:ext>
            </a:extLst>
          </p:cNvPr>
          <p:cNvSpPr/>
          <p:nvPr/>
        </p:nvSpPr>
        <p:spPr>
          <a:xfrm>
            <a:off x="12420600" y="3238500"/>
            <a:ext cx="1828800" cy="3124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3971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E0AB04F3-58F0-AA1F-1F67-AA3711DF1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1CFD9553-90B2-6DE1-45F0-D15A313E9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7F2C88B6-7F20-8472-DEE6-BF94203F3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3A47FE-8057-0046-365A-73246F1163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724" y="1928553"/>
            <a:ext cx="11570276" cy="7486649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CD4D2ACF-8059-666A-B820-4993E04C3F58}"/>
              </a:ext>
            </a:extLst>
          </p:cNvPr>
          <p:cNvSpPr txBox="1">
            <a:spLocks/>
          </p:cNvSpPr>
          <p:nvPr/>
        </p:nvSpPr>
        <p:spPr>
          <a:xfrm>
            <a:off x="3048000" y="274638"/>
            <a:ext cx="13792200" cy="1143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7500" b="1" kern="0" dirty="0">
                <a:latin typeface="Calibri" panose="020F0502020204030204" pitchFamily="34" charset="0"/>
              </a:rPr>
              <a:t>Crash Experience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41AAE65-F6D1-F82A-78AB-0401BA0763F6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943100"/>
            <a:ext cx="6858000" cy="762000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6500" b="1" dirty="0">
                <a:latin typeface="Calibri" panose="020F0502020204030204" pitchFamily="34" charset="0"/>
              </a:rPr>
              <a:t>2016 - 2018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5000" dirty="0">
                <a:latin typeface="Calibri" panose="020F0502020204030204" pitchFamily="34" charset="0"/>
              </a:rPr>
              <a:t> 437 Crashes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5000" dirty="0">
                <a:latin typeface="Calibri" panose="020F0502020204030204" pitchFamily="34" charset="0"/>
              </a:rPr>
              <a:t> 54 Injury (12.4%)</a:t>
            </a:r>
          </a:p>
          <a:p>
            <a:pPr lvl="1">
              <a:lnSpc>
                <a:spcPct val="90000"/>
              </a:lnSpc>
            </a:pPr>
            <a:endParaRPr lang="en-US" sz="1200" dirty="0">
              <a:latin typeface="Calibri" panose="020F0502020204030204" pitchFamily="34" charset="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sz="6500" b="1" dirty="0">
                <a:latin typeface="Calibri" panose="020F0502020204030204" pitchFamily="34" charset="0"/>
              </a:rPr>
              <a:t>2023 - 2025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5000" dirty="0">
                <a:latin typeface="Calibri" panose="020F0502020204030204" pitchFamily="34" charset="0"/>
              </a:rPr>
              <a:t> 374 Crashes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5000" dirty="0">
                <a:latin typeface="Calibri" panose="020F0502020204030204" pitchFamily="34" charset="0"/>
              </a:rPr>
              <a:t> 45 Injury (12.0%)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5000" b="1" dirty="0">
                <a:latin typeface="Calibri" panose="020F0502020204030204" pitchFamily="34" charset="0"/>
              </a:rPr>
              <a:t> -15% reduction overall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5000" b="1" dirty="0">
                <a:latin typeface="Calibri" panose="020F0502020204030204" pitchFamily="34" charset="0"/>
              </a:rPr>
              <a:t> -30% at ramps</a:t>
            </a:r>
          </a:p>
          <a:p>
            <a:pPr lvl="1">
              <a:lnSpc>
                <a:spcPct val="90000"/>
              </a:lnSpc>
            </a:pPr>
            <a:endParaRPr lang="en-US" sz="6500" dirty="0"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</a:pPr>
            <a:endParaRPr lang="en-US" sz="7500" dirty="0">
              <a:latin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FontTx/>
              <a:buNone/>
            </a:pPr>
            <a:endParaRPr lang="en-US" sz="75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sz="75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sz="75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E0AB04F3-58F0-AA1F-1F67-AA3711DF1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1CFD9553-90B2-6DE1-45F0-D15A313E9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7F2C88B6-7F20-8472-DEE6-BF94203F3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0E7C541-F69E-84DF-1957-EE10121F782A}"/>
              </a:ext>
            </a:extLst>
          </p:cNvPr>
          <p:cNvSpPr txBox="1">
            <a:spLocks/>
          </p:cNvSpPr>
          <p:nvPr/>
        </p:nvSpPr>
        <p:spPr>
          <a:xfrm>
            <a:off x="6172200" y="116843"/>
            <a:ext cx="8991600" cy="1222052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7500" b="1" kern="0" dirty="0"/>
              <a:t>Crosswalk Request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741108-197A-DA58-EACF-3D63907060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2225" y="1684077"/>
            <a:ext cx="12268200" cy="84578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CAD0A4-5C93-6B8D-CA26-CE924E4EC4F3}"/>
              </a:ext>
            </a:extLst>
          </p:cNvPr>
          <p:cNvSpPr txBox="1"/>
          <p:nvPr/>
        </p:nvSpPr>
        <p:spPr>
          <a:xfrm rot="5400000">
            <a:off x="8552681" y="6946613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Coleman Road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88248A-3A35-84F2-0FCA-5589A99F25F7}"/>
              </a:ext>
            </a:extLst>
          </p:cNvPr>
          <p:cNvSpPr txBox="1"/>
          <p:nvPr/>
        </p:nvSpPr>
        <p:spPr>
          <a:xfrm rot="5262406">
            <a:off x="10929702" y="2918035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B0F0"/>
                </a:solidFill>
              </a:rPr>
              <a:t>Perkins Creek</a:t>
            </a:r>
          </a:p>
        </p:txBody>
      </p:sp>
      <p:pic>
        <p:nvPicPr>
          <p:cNvPr id="9" name="Picture 14">
            <a:extLst>
              <a:ext uri="{FF2B5EF4-FFF2-40B4-BE49-F238E27FC236}">
                <a16:creationId xmlns:a16="http://schemas.microsoft.com/office/drawing/2014/main" id="{DCFC2710-1E07-B497-60A7-11C3A9094C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5341" y="4571796"/>
            <a:ext cx="1142922" cy="114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ject 2">
            <a:extLst>
              <a:ext uri="{FF2B5EF4-FFF2-40B4-BE49-F238E27FC236}">
                <a16:creationId xmlns:a16="http://schemas.microsoft.com/office/drawing/2014/main" id="{1E561CCE-02BD-156B-3ACF-EE10AA39B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ject 4">
            <a:extLst>
              <a:ext uri="{FF2B5EF4-FFF2-40B4-BE49-F238E27FC236}">
                <a16:creationId xmlns:a16="http://schemas.microsoft.com/office/drawing/2014/main" id="{365B5764-6B07-02BF-77BD-911B15956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B02270-62B8-5E42-D724-1473C564E6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05" y="321343"/>
            <a:ext cx="13688195" cy="9546557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25218DDD-7D42-6F3C-646E-0F3D990C84AE}"/>
              </a:ext>
            </a:extLst>
          </p:cNvPr>
          <p:cNvSpPr/>
          <p:nvPr/>
        </p:nvSpPr>
        <p:spPr>
          <a:xfrm>
            <a:off x="13060337" y="8420894"/>
            <a:ext cx="1981200" cy="609600"/>
          </a:xfrm>
          <a:prstGeom prst="wedgeRectCallout">
            <a:avLst>
              <a:gd name="adj1" fmla="val -253412"/>
              <a:gd name="adj2" fmla="val -29436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FF0000"/>
                </a:solidFill>
              </a:rPr>
              <a:t>Restaurant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70C95223-10F8-E2DC-B5C3-B6D2B5EF5CD8}"/>
              </a:ext>
            </a:extLst>
          </p:cNvPr>
          <p:cNvSpPr/>
          <p:nvPr/>
        </p:nvSpPr>
        <p:spPr>
          <a:xfrm>
            <a:off x="12993969" y="2340643"/>
            <a:ext cx="1981200" cy="609600"/>
          </a:xfrm>
          <a:prstGeom prst="wedgeRectCallout">
            <a:avLst>
              <a:gd name="adj1" fmla="val -116440"/>
              <a:gd name="adj2" fmla="val -18669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FF0000"/>
                </a:solidFill>
              </a:rPr>
              <a:t>Restaurant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65830528-B091-9F7B-CD96-23D70FBE0623}"/>
              </a:ext>
            </a:extLst>
          </p:cNvPr>
          <p:cNvSpPr/>
          <p:nvPr/>
        </p:nvSpPr>
        <p:spPr>
          <a:xfrm>
            <a:off x="12993969" y="2340643"/>
            <a:ext cx="1981200" cy="609600"/>
          </a:xfrm>
          <a:prstGeom prst="wedgeRectCallout">
            <a:avLst>
              <a:gd name="adj1" fmla="val -280212"/>
              <a:gd name="adj2" fmla="val -18911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FF0000"/>
                </a:solidFill>
              </a:rPr>
              <a:t>Restaurant</a:t>
            </a:r>
          </a:p>
        </p:txBody>
      </p:sp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6FEEAFEC-B02A-CA39-1DDD-B8E4979879A3}"/>
              </a:ext>
            </a:extLst>
          </p:cNvPr>
          <p:cNvSpPr/>
          <p:nvPr/>
        </p:nvSpPr>
        <p:spPr>
          <a:xfrm>
            <a:off x="13060337" y="8439329"/>
            <a:ext cx="1981200" cy="609600"/>
          </a:xfrm>
          <a:prstGeom prst="wedgeRectCallout">
            <a:avLst>
              <a:gd name="adj1" fmla="val -110484"/>
              <a:gd name="adj2" fmla="val -17701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FF0000"/>
                </a:solidFill>
              </a:rPr>
              <a:t>Restaurant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D2D48E86-37BD-151C-1EE4-90838B00AFCD}"/>
              </a:ext>
            </a:extLst>
          </p:cNvPr>
          <p:cNvSpPr/>
          <p:nvPr/>
        </p:nvSpPr>
        <p:spPr>
          <a:xfrm>
            <a:off x="5629991" y="8420894"/>
            <a:ext cx="1761409" cy="609600"/>
          </a:xfrm>
          <a:prstGeom prst="wedgeRectCallout">
            <a:avLst>
              <a:gd name="adj1" fmla="val -76985"/>
              <a:gd name="adj2" fmla="val -121372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B050"/>
                </a:solidFill>
              </a:rPr>
              <a:t>Hotel</a:t>
            </a:r>
          </a:p>
        </p:txBody>
      </p:sp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22E6367C-5DDE-64C3-4573-9C200B09FD50}"/>
              </a:ext>
            </a:extLst>
          </p:cNvPr>
          <p:cNvSpPr/>
          <p:nvPr/>
        </p:nvSpPr>
        <p:spPr>
          <a:xfrm>
            <a:off x="3312831" y="2340643"/>
            <a:ext cx="1761409" cy="609600"/>
          </a:xfrm>
          <a:prstGeom prst="wedgeRectCallout">
            <a:avLst>
              <a:gd name="adj1" fmla="val 86290"/>
              <a:gd name="adj2" fmla="val -189114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B050"/>
                </a:solidFill>
              </a:rPr>
              <a:t>Hotel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-4-title">
            <a:extLst>
              <a:ext uri="{FF2B5EF4-FFF2-40B4-BE49-F238E27FC236}">
                <a16:creationId xmlns:a16="http://schemas.microsoft.com/office/drawing/2014/main" id="{4037DA1E-AB72-4093-A881-AF939C844435}"/>
              </a:ext>
            </a:extLst>
          </p:cNvPr>
          <p:cNvSpPr>
            <a:spLocks noGrp="1"/>
          </p:cNvSpPr>
          <p:nvPr/>
        </p:nvSpPr>
        <p:spPr>
          <a:xfrm>
            <a:off x="800100" y="542925"/>
            <a:ext cx="155829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buNone/>
              <a:defRPr sz="315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7500" b="1" dirty="0">
                <a:solidFill>
                  <a:schemeClr val="tx2"/>
                </a:solidFill>
                <a:latin typeface="+mj-lt"/>
                <a:ea typeface="Arial"/>
                <a:cs typeface="Arial"/>
              </a:rPr>
              <a:t>Coleman Road: </a:t>
            </a:r>
            <a:r>
              <a:rPr lang="en-US" sz="7500" b="1" dirty="0">
                <a:solidFill>
                  <a:schemeClr val="tx2"/>
                </a:solidFill>
                <a:latin typeface="+mj-lt"/>
                <a:ea typeface="Arial"/>
                <a:cs typeface="Arial"/>
              </a:rPr>
              <a:t>2021-2025</a:t>
            </a:r>
            <a:endParaRPr sz="7500" b="1" dirty="0">
              <a:solidFill>
                <a:schemeClr val="tx2"/>
              </a:solidFill>
              <a:latin typeface="+mj-lt"/>
              <a:ea typeface="Arial"/>
              <a:cs typeface="Arial"/>
            </a:endParaRPr>
          </a:p>
        </p:txBody>
      </p:sp>
      <p:sp>
        <p:nvSpPr>
          <p:cNvPr id="2" name="slide-4-title-rule">
            <a:extLst>
              <a:ext uri="{FF2B5EF4-FFF2-40B4-BE49-F238E27FC236}">
                <a16:creationId xmlns:a16="http://schemas.microsoft.com/office/drawing/2014/main" id="{4CF87B97-9B38-46E2-A7F1-FB5B4EE15909}"/>
              </a:ext>
            </a:extLst>
          </p:cNvPr>
          <p:cNvSpPr>
            <a:spLocks noGrp="1"/>
          </p:cNvSpPr>
          <p:nvPr/>
        </p:nvSpPr>
        <p:spPr>
          <a:xfrm>
            <a:off x="800100" y="1657351"/>
            <a:ext cx="16687800" cy="42863"/>
          </a:xfrm>
          <a:prstGeom prst="rect">
            <a:avLst/>
          </a:prstGeom>
          <a:solidFill>
            <a:srgbClr val="0B5EA8"/>
          </a:solidFill>
          <a:ln w="0">
            <a:solidFill>
              <a:srgbClr val="0B5E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coleman-map-frame">
            <a:extLst>
              <a:ext uri="{FF2B5EF4-FFF2-40B4-BE49-F238E27FC236}">
                <a16:creationId xmlns:a16="http://schemas.microsoft.com/office/drawing/2014/main" id="{4AC67604-2916-4EA7-B934-91DE8D5DBEB3}"/>
              </a:ext>
            </a:extLst>
          </p:cNvPr>
          <p:cNvSpPr>
            <a:spLocks noGrp="1"/>
          </p:cNvSpPr>
          <p:nvPr/>
        </p:nvSpPr>
        <p:spPr>
          <a:xfrm>
            <a:off x="800101" y="2143125"/>
            <a:ext cx="8953500" cy="6072182"/>
          </a:xfrm>
          <a:prstGeom prst="roundRect">
            <a:avLst>
              <a:gd name="adj" fmla="val 2083"/>
            </a:avLst>
          </a:prstGeom>
          <a:solidFill>
            <a:srgbClr val="DCEFFA"/>
          </a:solidFill>
          <a:ln w="9525">
            <a:solidFill>
              <a:srgbClr val="CAD3D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Picture 23"/>
          <p:cNvPicPr>
            <a:picLocks/>
          </p:cNvPicPr>
          <p:nvPr/>
        </p:nvPicPr>
        <p:blipFill>
          <a:blip r:embed="rId3"/>
          <a:srcRect t="12492" b="12492"/>
          <a:stretch>
            <a:fillRect/>
          </a:stretch>
        </p:blipFill>
        <p:spPr>
          <a:xfrm>
            <a:off x="800101" y="2143125"/>
            <a:ext cx="8953500" cy="6072182"/>
          </a:xfrm>
          <a:prstGeom prst="roundRect">
            <a:avLst>
              <a:gd name="adj" fmla="val 2083"/>
            </a:avLst>
          </a:prstGeom>
        </p:spPr>
      </p:pic>
      <p:sp>
        <p:nvSpPr>
          <p:cNvPr id="5" name="location-total">
            <a:extLst>
              <a:ext uri="{FF2B5EF4-FFF2-40B4-BE49-F238E27FC236}">
                <a16:creationId xmlns:a16="http://schemas.microsoft.com/office/drawing/2014/main" id="{038D314E-6414-46B6-A1D6-57C2AE6E8589}"/>
              </a:ext>
            </a:extLst>
          </p:cNvPr>
          <p:cNvSpPr>
            <a:spLocks noGrp="1"/>
          </p:cNvSpPr>
          <p:nvPr/>
        </p:nvSpPr>
        <p:spPr>
          <a:xfrm>
            <a:off x="10544175" y="2303767"/>
            <a:ext cx="4857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5700" b="1">
                <a:solidFill>
                  <a:srgbClr val="0B5EA8"/>
                </a:solidFill>
                <a:latin typeface="Arial"/>
                <a:ea typeface="Arial"/>
                <a:cs typeface="Arial"/>
              </a:defRPr>
            </a:pPr>
            <a:r>
              <a:rPr sz="8550" b="1" dirty="0">
                <a:solidFill>
                  <a:srgbClr val="0B5EA8"/>
                </a:solidFill>
                <a:latin typeface="Arial"/>
                <a:ea typeface="Arial"/>
                <a:cs typeface="Arial"/>
              </a:rPr>
              <a:t>140</a:t>
            </a:r>
          </a:p>
        </p:txBody>
      </p:sp>
      <p:sp>
        <p:nvSpPr>
          <p:cNvPr id="6" name="location-total-label">
            <a:extLst>
              <a:ext uri="{FF2B5EF4-FFF2-40B4-BE49-F238E27FC236}">
                <a16:creationId xmlns:a16="http://schemas.microsoft.com/office/drawing/2014/main" id="{811822DD-046A-497A-B515-B29A46447EED}"/>
              </a:ext>
            </a:extLst>
          </p:cNvPr>
          <p:cNvSpPr>
            <a:spLocks noGrp="1"/>
          </p:cNvSpPr>
          <p:nvPr/>
        </p:nvSpPr>
        <p:spPr>
          <a:xfrm>
            <a:off x="10544175" y="3646792"/>
            <a:ext cx="4857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00" b="0">
                <a:solidFill>
                  <a:srgbClr val="5D6975"/>
                </a:solidFill>
                <a:latin typeface="Arial"/>
                <a:ea typeface="Arial"/>
                <a:cs typeface="Arial"/>
              </a:defRPr>
            </a:pPr>
            <a:r>
              <a:rPr lang="en-US" sz="2700" dirty="0">
                <a:solidFill>
                  <a:srgbClr val="5D6975"/>
                </a:solidFill>
                <a:latin typeface="Arial"/>
                <a:ea typeface="Arial"/>
                <a:cs typeface="Arial"/>
              </a:rPr>
              <a:t>R</a:t>
            </a:r>
            <a:r>
              <a:rPr sz="2700" dirty="0">
                <a:solidFill>
                  <a:srgbClr val="5D6975"/>
                </a:solidFill>
                <a:latin typeface="Arial"/>
                <a:ea typeface="Arial"/>
                <a:cs typeface="Arial"/>
              </a:rPr>
              <a:t>eported </a:t>
            </a:r>
            <a:r>
              <a:rPr lang="en-US" sz="2700" dirty="0">
                <a:solidFill>
                  <a:srgbClr val="5D6975"/>
                </a:solidFill>
                <a:latin typeface="Arial"/>
                <a:ea typeface="Arial"/>
                <a:cs typeface="Arial"/>
              </a:rPr>
              <a:t>C</a:t>
            </a:r>
            <a:r>
              <a:rPr sz="2700" dirty="0">
                <a:solidFill>
                  <a:srgbClr val="5D6975"/>
                </a:solidFill>
                <a:latin typeface="Arial"/>
                <a:ea typeface="Arial"/>
                <a:cs typeface="Arial"/>
              </a:rPr>
              <a:t>ollisions</a:t>
            </a:r>
          </a:p>
        </p:txBody>
      </p:sp>
      <p:sp>
        <p:nvSpPr>
          <p:cNvPr id="7" name="location-rule">
            <a:extLst>
              <a:ext uri="{FF2B5EF4-FFF2-40B4-BE49-F238E27FC236}">
                <a16:creationId xmlns:a16="http://schemas.microsoft.com/office/drawing/2014/main" id="{748DF8F1-BC12-4EDF-B179-2B11FD099CC6}"/>
              </a:ext>
            </a:extLst>
          </p:cNvPr>
          <p:cNvSpPr>
            <a:spLocks noGrp="1"/>
          </p:cNvSpPr>
          <p:nvPr/>
        </p:nvSpPr>
        <p:spPr>
          <a:xfrm>
            <a:off x="10544175" y="4446892"/>
            <a:ext cx="4857750" cy="28575"/>
          </a:xfrm>
          <a:prstGeom prst="rect">
            <a:avLst/>
          </a:prstGeom>
          <a:solidFill>
            <a:srgbClr val="CAD3DA"/>
          </a:solidFill>
          <a:ln w="0">
            <a:solidFill>
              <a:srgbClr val="CAD3D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location-row-0-value">
            <a:extLst>
              <a:ext uri="{FF2B5EF4-FFF2-40B4-BE49-F238E27FC236}">
                <a16:creationId xmlns:a16="http://schemas.microsoft.com/office/drawing/2014/main" id="{E4259896-1811-4AF7-A31E-EF724F250788}"/>
              </a:ext>
            </a:extLst>
          </p:cNvPr>
          <p:cNvSpPr>
            <a:spLocks noGrp="1"/>
          </p:cNvSpPr>
          <p:nvPr/>
        </p:nvSpPr>
        <p:spPr>
          <a:xfrm>
            <a:off x="10544175" y="4789792"/>
            <a:ext cx="9144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950" b="1">
                <a:solidFill>
                  <a:srgbClr val="0B5EA8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0B5EA8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9" name="location-row-0-label">
            <a:extLst>
              <a:ext uri="{FF2B5EF4-FFF2-40B4-BE49-F238E27FC236}">
                <a16:creationId xmlns:a16="http://schemas.microsoft.com/office/drawing/2014/main" id="{F2A524EE-2877-450D-AB5D-655BBB821DB9}"/>
              </a:ext>
            </a:extLst>
          </p:cNvPr>
          <p:cNvSpPr>
            <a:spLocks noGrp="1"/>
          </p:cNvSpPr>
          <p:nvPr/>
        </p:nvSpPr>
        <p:spPr>
          <a:xfrm>
            <a:off x="11658600" y="4818367"/>
            <a:ext cx="37433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5D6975"/>
                </a:solidFill>
                <a:latin typeface="Arial"/>
                <a:ea typeface="Arial"/>
                <a:cs typeface="Arial"/>
              </a:defRPr>
            </a:pPr>
            <a:r>
              <a:rPr sz="2025" dirty="0">
                <a:solidFill>
                  <a:srgbClr val="5D6975"/>
                </a:solidFill>
                <a:latin typeface="Arial"/>
                <a:ea typeface="Arial"/>
                <a:cs typeface="Arial"/>
              </a:rPr>
              <a:t>injury-involved collisions</a:t>
            </a:r>
          </a:p>
        </p:txBody>
      </p:sp>
      <p:sp>
        <p:nvSpPr>
          <p:cNvPr id="10" name="location-row-1-value">
            <a:extLst>
              <a:ext uri="{FF2B5EF4-FFF2-40B4-BE49-F238E27FC236}">
                <a16:creationId xmlns:a16="http://schemas.microsoft.com/office/drawing/2014/main" id="{6CCAF9F9-E6BF-4BB1-9194-FDE6472D0C0D}"/>
              </a:ext>
            </a:extLst>
          </p:cNvPr>
          <p:cNvSpPr>
            <a:spLocks noGrp="1"/>
          </p:cNvSpPr>
          <p:nvPr/>
        </p:nvSpPr>
        <p:spPr>
          <a:xfrm>
            <a:off x="10544175" y="5618467"/>
            <a:ext cx="9144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95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sp>
        <p:nvSpPr>
          <p:cNvPr id="11" name="location-row-1-label">
            <a:extLst>
              <a:ext uri="{FF2B5EF4-FFF2-40B4-BE49-F238E27FC236}">
                <a16:creationId xmlns:a16="http://schemas.microsoft.com/office/drawing/2014/main" id="{B0C7DA69-B13C-457D-BEB5-15956BF9D571}"/>
              </a:ext>
            </a:extLst>
          </p:cNvPr>
          <p:cNvSpPr>
            <a:spLocks noGrp="1"/>
          </p:cNvSpPr>
          <p:nvPr/>
        </p:nvSpPr>
        <p:spPr>
          <a:xfrm>
            <a:off x="11658600" y="5647042"/>
            <a:ext cx="37433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5D6975"/>
                </a:solidFill>
                <a:latin typeface="Arial"/>
                <a:ea typeface="Arial"/>
                <a:cs typeface="Arial"/>
              </a:defRPr>
            </a:pPr>
            <a:r>
              <a:rPr sz="2025">
                <a:solidFill>
                  <a:srgbClr val="5D6975"/>
                </a:solidFill>
                <a:latin typeface="Arial"/>
                <a:ea typeface="Arial"/>
                <a:cs typeface="Arial"/>
              </a:rPr>
              <a:t>total reported injuries</a:t>
            </a:r>
          </a:p>
        </p:txBody>
      </p:sp>
      <p:sp>
        <p:nvSpPr>
          <p:cNvPr id="12" name="location-row-2-value">
            <a:extLst>
              <a:ext uri="{FF2B5EF4-FFF2-40B4-BE49-F238E27FC236}">
                <a16:creationId xmlns:a16="http://schemas.microsoft.com/office/drawing/2014/main" id="{25EB17D7-752F-4F12-B829-284B6DB65B4E}"/>
              </a:ext>
            </a:extLst>
          </p:cNvPr>
          <p:cNvSpPr>
            <a:spLocks noGrp="1"/>
          </p:cNvSpPr>
          <p:nvPr/>
        </p:nvSpPr>
        <p:spPr>
          <a:xfrm>
            <a:off x="10544175" y="6447142"/>
            <a:ext cx="9144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95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121</a:t>
            </a:r>
          </a:p>
        </p:txBody>
      </p:sp>
      <p:sp>
        <p:nvSpPr>
          <p:cNvPr id="13" name="location-row-2-label">
            <a:extLst>
              <a:ext uri="{FF2B5EF4-FFF2-40B4-BE49-F238E27FC236}">
                <a16:creationId xmlns:a16="http://schemas.microsoft.com/office/drawing/2014/main" id="{B55C9312-282B-4680-8D67-804995E3D058}"/>
              </a:ext>
            </a:extLst>
          </p:cNvPr>
          <p:cNvSpPr>
            <a:spLocks noGrp="1"/>
          </p:cNvSpPr>
          <p:nvPr/>
        </p:nvSpPr>
        <p:spPr>
          <a:xfrm>
            <a:off x="11658600" y="6475717"/>
            <a:ext cx="37433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5D6975"/>
                </a:solidFill>
                <a:latin typeface="Arial"/>
                <a:ea typeface="Arial"/>
                <a:cs typeface="Arial"/>
              </a:defRPr>
            </a:pPr>
            <a:r>
              <a:rPr sz="2025">
                <a:solidFill>
                  <a:srgbClr val="5D6975"/>
                </a:solidFill>
                <a:latin typeface="Arial"/>
                <a:ea typeface="Arial"/>
                <a:cs typeface="Arial"/>
              </a:rPr>
              <a:t>property-damage collisions</a:t>
            </a:r>
          </a:p>
        </p:txBody>
      </p:sp>
      <p:sp>
        <p:nvSpPr>
          <p:cNvPr id="14" name="location-row-3-value">
            <a:extLst>
              <a:ext uri="{FF2B5EF4-FFF2-40B4-BE49-F238E27FC236}">
                <a16:creationId xmlns:a16="http://schemas.microsoft.com/office/drawing/2014/main" id="{6B54CE8A-6E2E-412F-92EA-56F444953893}"/>
              </a:ext>
            </a:extLst>
          </p:cNvPr>
          <p:cNvSpPr>
            <a:spLocks noGrp="1"/>
          </p:cNvSpPr>
          <p:nvPr/>
        </p:nvSpPr>
        <p:spPr>
          <a:xfrm>
            <a:off x="10544175" y="7275817"/>
            <a:ext cx="9144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95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location-row-3-label">
            <a:extLst>
              <a:ext uri="{FF2B5EF4-FFF2-40B4-BE49-F238E27FC236}">
                <a16:creationId xmlns:a16="http://schemas.microsoft.com/office/drawing/2014/main" id="{C4FA7060-8BEA-4F26-8146-F2BE16DC5AEF}"/>
              </a:ext>
            </a:extLst>
          </p:cNvPr>
          <p:cNvSpPr>
            <a:spLocks noGrp="1"/>
          </p:cNvSpPr>
          <p:nvPr/>
        </p:nvSpPr>
        <p:spPr>
          <a:xfrm>
            <a:off x="11658600" y="7304392"/>
            <a:ext cx="37433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5D6975"/>
                </a:solidFill>
                <a:latin typeface="Arial"/>
                <a:ea typeface="Arial"/>
                <a:cs typeface="Arial"/>
              </a:defRPr>
            </a:pPr>
            <a:r>
              <a:rPr sz="2025">
                <a:solidFill>
                  <a:srgbClr val="5D6975"/>
                </a:solidFill>
                <a:latin typeface="Arial"/>
                <a:ea typeface="Arial"/>
                <a:cs typeface="Arial"/>
              </a:rPr>
              <a:t>commercial-vehicle collisions</a:t>
            </a:r>
          </a:p>
        </p:txBody>
      </p:sp>
      <p:sp>
        <p:nvSpPr>
          <p:cNvPr id="16" name="location-row-4-value">
            <a:extLst>
              <a:ext uri="{FF2B5EF4-FFF2-40B4-BE49-F238E27FC236}">
                <a16:creationId xmlns:a16="http://schemas.microsoft.com/office/drawing/2014/main" id="{FD722E57-E319-4268-98B9-A4BD4BEE8408}"/>
              </a:ext>
            </a:extLst>
          </p:cNvPr>
          <p:cNvSpPr>
            <a:spLocks noGrp="1"/>
          </p:cNvSpPr>
          <p:nvPr/>
        </p:nvSpPr>
        <p:spPr>
          <a:xfrm>
            <a:off x="10544175" y="8104492"/>
            <a:ext cx="9144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95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17" name="location-row-4-label">
            <a:extLst>
              <a:ext uri="{FF2B5EF4-FFF2-40B4-BE49-F238E27FC236}">
                <a16:creationId xmlns:a16="http://schemas.microsoft.com/office/drawing/2014/main" id="{B69F9B37-00C0-45F5-969C-535EEF173115}"/>
              </a:ext>
            </a:extLst>
          </p:cNvPr>
          <p:cNvSpPr>
            <a:spLocks noGrp="1"/>
          </p:cNvSpPr>
          <p:nvPr/>
        </p:nvSpPr>
        <p:spPr>
          <a:xfrm>
            <a:off x="11658600" y="8133067"/>
            <a:ext cx="37433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5D6975"/>
                </a:solidFill>
                <a:latin typeface="Arial"/>
                <a:ea typeface="Arial"/>
                <a:cs typeface="Arial"/>
              </a:defRPr>
            </a:pPr>
            <a:r>
              <a:rPr sz="2025">
                <a:solidFill>
                  <a:srgbClr val="5D6975"/>
                </a:solidFill>
                <a:latin typeface="Arial"/>
                <a:ea typeface="Arial"/>
                <a:cs typeface="Arial"/>
              </a:rPr>
              <a:t>fatalities</a:t>
            </a:r>
          </a:p>
        </p:txBody>
      </p:sp>
      <p:sp>
        <p:nvSpPr>
          <p:cNvPr id="20" name="slide-4-number">
            <a:extLst>
              <a:ext uri="{FF2B5EF4-FFF2-40B4-BE49-F238E27FC236}">
                <a16:creationId xmlns:a16="http://schemas.microsoft.com/office/drawing/2014/main" id="{38D1849C-8DD4-4EBB-8DC6-6475346C12A4}"/>
              </a:ext>
            </a:extLst>
          </p:cNvPr>
          <p:cNvSpPr>
            <a:spLocks noGrp="1"/>
          </p:cNvSpPr>
          <p:nvPr/>
        </p:nvSpPr>
        <p:spPr>
          <a:xfrm>
            <a:off x="16630650" y="9629775"/>
            <a:ext cx="8286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975" b="0">
                <a:solidFill>
                  <a:srgbClr val="5D6975"/>
                </a:solidFill>
                <a:latin typeface="Arial"/>
                <a:ea typeface="Arial"/>
                <a:cs typeface="Arial"/>
              </a:defRPr>
            </a:pPr>
            <a:r>
              <a:rPr sz="1463">
                <a:solidFill>
                  <a:srgbClr val="5D6975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pic>
        <p:nvPicPr>
          <p:cNvPr id="18" name="object 3">
            <a:extLst>
              <a:ext uri="{FF2B5EF4-FFF2-40B4-BE49-F238E27FC236}">
                <a16:creationId xmlns:a16="http://schemas.microsoft.com/office/drawing/2014/main" id="{509866A3-04E9-B59C-BED6-CE06389C1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1850" y="79375"/>
            <a:ext cx="3486150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object 2">
            <a:extLst>
              <a:ext uri="{FF2B5EF4-FFF2-40B4-BE49-F238E27FC236}">
                <a16:creationId xmlns:a16="http://schemas.microsoft.com/office/drawing/2014/main" id="{C07F4D56-38E4-EBD2-052D-79356D9FC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486685" cy="108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object 4">
            <a:extLst>
              <a:ext uri="{FF2B5EF4-FFF2-40B4-BE49-F238E27FC236}">
                <a16:creationId xmlns:a16="http://schemas.microsoft.com/office/drawing/2014/main" id="{2B09F1F3-3B44-9BE1-6F92-340695F99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09868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-5-title">
            <a:extLst>
              <a:ext uri="{FF2B5EF4-FFF2-40B4-BE49-F238E27FC236}">
                <a16:creationId xmlns:a16="http://schemas.microsoft.com/office/drawing/2014/main" id="{A0077AB3-BC54-4495-B33B-E29993AD7334}"/>
              </a:ext>
            </a:extLst>
          </p:cNvPr>
          <p:cNvSpPr>
            <a:spLocks noGrp="1"/>
          </p:cNvSpPr>
          <p:nvPr/>
        </p:nvSpPr>
        <p:spPr>
          <a:xfrm>
            <a:off x="800100" y="542925"/>
            <a:ext cx="166878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sz="7500" b="1" dirty="0">
                <a:solidFill>
                  <a:schemeClr val="tx2"/>
                </a:solidFill>
                <a:latin typeface="+mj-lt"/>
                <a:cs typeface="Arial"/>
              </a:rPr>
              <a:t>James Sanders: </a:t>
            </a:r>
            <a:r>
              <a:rPr lang="en-US" sz="7500" b="1" dirty="0">
                <a:solidFill>
                  <a:schemeClr val="tx2"/>
                </a:solidFill>
                <a:latin typeface="+mj-lt"/>
                <a:cs typeface="Arial"/>
              </a:rPr>
              <a:t>2021-2025</a:t>
            </a:r>
            <a:endParaRPr sz="7500" b="1" dirty="0">
              <a:solidFill>
                <a:schemeClr val="tx2"/>
              </a:solidFill>
              <a:latin typeface="+mj-lt"/>
              <a:cs typeface="Arial"/>
            </a:endParaRPr>
          </a:p>
        </p:txBody>
      </p:sp>
      <p:sp>
        <p:nvSpPr>
          <p:cNvPr id="2" name="slide-5-title-rule">
            <a:extLst>
              <a:ext uri="{FF2B5EF4-FFF2-40B4-BE49-F238E27FC236}">
                <a16:creationId xmlns:a16="http://schemas.microsoft.com/office/drawing/2014/main" id="{E1DC001F-481D-4023-B075-8E9A0CE5E644}"/>
              </a:ext>
            </a:extLst>
          </p:cNvPr>
          <p:cNvSpPr>
            <a:spLocks noGrp="1"/>
          </p:cNvSpPr>
          <p:nvPr/>
        </p:nvSpPr>
        <p:spPr>
          <a:xfrm>
            <a:off x="800100" y="1657351"/>
            <a:ext cx="16687800" cy="42863"/>
          </a:xfrm>
          <a:prstGeom prst="rect">
            <a:avLst/>
          </a:prstGeom>
          <a:solidFill>
            <a:srgbClr val="0B5EA8"/>
          </a:solidFill>
          <a:ln w="0">
            <a:solidFill>
              <a:srgbClr val="0B5E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james-map-frame">
            <a:extLst>
              <a:ext uri="{FF2B5EF4-FFF2-40B4-BE49-F238E27FC236}">
                <a16:creationId xmlns:a16="http://schemas.microsoft.com/office/drawing/2014/main" id="{22ED9F38-2888-47B0-AFEE-1080CD6AD11E}"/>
              </a:ext>
            </a:extLst>
          </p:cNvPr>
          <p:cNvSpPr>
            <a:spLocks noGrp="1"/>
          </p:cNvSpPr>
          <p:nvPr/>
        </p:nvSpPr>
        <p:spPr>
          <a:xfrm>
            <a:off x="800101" y="2143125"/>
            <a:ext cx="8193936" cy="5214933"/>
          </a:xfrm>
          <a:prstGeom prst="roundRect">
            <a:avLst>
              <a:gd name="adj" fmla="val 2083"/>
            </a:avLst>
          </a:prstGeom>
          <a:solidFill>
            <a:srgbClr val="DCEFFA"/>
          </a:solidFill>
          <a:ln w="9525">
            <a:solidFill>
              <a:srgbClr val="CAD3D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rcRect t="11454" b="11454"/>
          <a:stretch>
            <a:fillRect/>
          </a:stretch>
        </p:blipFill>
        <p:spPr>
          <a:xfrm>
            <a:off x="800100" y="2143124"/>
            <a:ext cx="8343900" cy="5397671"/>
          </a:xfrm>
          <a:prstGeom prst="roundRect">
            <a:avLst>
              <a:gd name="adj" fmla="val 2083"/>
            </a:avLst>
          </a:prstGeom>
        </p:spPr>
      </p:pic>
      <p:sp>
        <p:nvSpPr>
          <p:cNvPr id="5" name="location-total">
            <a:extLst>
              <a:ext uri="{FF2B5EF4-FFF2-40B4-BE49-F238E27FC236}">
                <a16:creationId xmlns:a16="http://schemas.microsoft.com/office/drawing/2014/main" id="{2A504331-7C1E-496C-BE3C-A37DAB473A0B}"/>
              </a:ext>
            </a:extLst>
          </p:cNvPr>
          <p:cNvSpPr>
            <a:spLocks noGrp="1"/>
          </p:cNvSpPr>
          <p:nvPr/>
        </p:nvSpPr>
        <p:spPr>
          <a:xfrm>
            <a:off x="9677400" y="2374105"/>
            <a:ext cx="4857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5700" b="1">
                <a:solidFill>
                  <a:srgbClr val="0B5EA8"/>
                </a:solidFill>
                <a:latin typeface="Arial"/>
                <a:ea typeface="Arial"/>
                <a:cs typeface="Arial"/>
              </a:defRPr>
            </a:pPr>
            <a:r>
              <a:rPr sz="8550" b="1">
                <a:solidFill>
                  <a:srgbClr val="0B5EA8"/>
                </a:solidFill>
                <a:latin typeface="Arial"/>
                <a:ea typeface="Arial"/>
                <a:cs typeface="Arial"/>
              </a:rPr>
              <a:t>215</a:t>
            </a:r>
          </a:p>
        </p:txBody>
      </p:sp>
      <p:sp>
        <p:nvSpPr>
          <p:cNvPr id="6" name="location-total-label">
            <a:extLst>
              <a:ext uri="{FF2B5EF4-FFF2-40B4-BE49-F238E27FC236}">
                <a16:creationId xmlns:a16="http://schemas.microsoft.com/office/drawing/2014/main" id="{BD68C271-B4F8-421C-BAF1-7C84DC6A1226}"/>
              </a:ext>
            </a:extLst>
          </p:cNvPr>
          <p:cNvSpPr>
            <a:spLocks noGrp="1"/>
          </p:cNvSpPr>
          <p:nvPr/>
        </p:nvSpPr>
        <p:spPr>
          <a:xfrm>
            <a:off x="9677400" y="3717130"/>
            <a:ext cx="4857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00" b="0">
                <a:solidFill>
                  <a:srgbClr val="5D6975"/>
                </a:solidFill>
                <a:latin typeface="Arial"/>
                <a:ea typeface="Arial"/>
                <a:cs typeface="Arial"/>
              </a:defRPr>
            </a:pPr>
            <a:r>
              <a:rPr lang="en-US" sz="2700" dirty="0">
                <a:solidFill>
                  <a:srgbClr val="5D6975"/>
                </a:solidFill>
                <a:latin typeface="Arial"/>
                <a:ea typeface="Arial"/>
                <a:cs typeface="Arial"/>
              </a:rPr>
              <a:t>R</a:t>
            </a:r>
            <a:r>
              <a:rPr sz="2700" dirty="0">
                <a:solidFill>
                  <a:srgbClr val="5D6975"/>
                </a:solidFill>
                <a:latin typeface="Arial"/>
                <a:ea typeface="Arial"/>
                <a:cs typeface="Arial"/>
              </a:rPr>
              <a:t>eported </a:t>
            </a:r>
            <a:r>
              <a:rPr lang="en-US" sz="2700" dirty="0">
                <a:solidFill>
                  <a:srgbClr val="5D6975"/>
                </a:solidFill>
                <a:latin typeface="Arial"/>
                <a:ea typeface="Arial"/>
                <a:cs typeface="Arial"/>
              </a:rPr>
              <a:t>C</a:t>
            </a:r>
            <a:r>
              <a:rPr sz="2700" dirty="0">
                <a:solidFill>
                  <a:srgbClr val="5D6975"/>
                </a:solidFill>
                <a:latin typeface="Arial"/>
                <a:ea typeface="Arial"/>
                <a:cs typeface="Arial"/>
              </a:rPr>
              <a:t>ollisions</a:t>
            </a:r>
          </a:p>
        </p:txBody>
      </p:sp>
      <p:sp>
        <p:nvSpPr>
          <p:cNvPr id="7" name="location-rule">
            <a:extLst>
              <a:ext uri="{FF2B5EF4-FFF2-40B4-BE49-F238E27FC236}">
                <a16:creationId xmlns:a16="http://schemas.microsoft.com/office/drawing/2014/main" id="{A0327E07-724B-45E3-A0CF-48BE6FF383B5}"/>
              </a:ext>
            </a:extLst>
          </p:cNvPr>
          <p:cNvSpPr>
            <a:spLocks noGrp="1"/>
          </p:cNvSpPr>
          <p:nvPr/>
        </p:nvSpPr>
        <p:spPr>
          <a:xfrm>
            <a:off x="9677400" y="4517230"/>
            <a:ext cx="4857750" cy="28575"/>
          </a:xfrm>
          <a:prstGeom prst="rect">
            <a:avLst/>
          </a:prstGeom>
          <a:solidFill>
            <a:srgbClr val="CAD3DA"/>
          </a:solidFill>
          <a:ln w="0">
            <a:solidFill>
              <a:srgbClr val="CAD3D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location-row-0-value">
            <a:extLst>
              <a:ext uri="{FF2B5EF4-FFF2-40B4-BE49-F238E27FC236}">
                <a16:creationId xmlns:a16="http://schemas.microsoft.com/office/drawing/2014/main" id="{AAA3739A-1FC6-4C80-A564-85A856E3B962}"/>
              </a:ext>
            </a:extLst>
          </p:cNvPr>
          <p:cNvSpPr>
            <a:spLocks noGrp="1"/>
          </p:cNvSpPr>
          <p:nvPr/>
        </p:nvSpPr>
        <p:spPr>
          <a:xfrm>
            <a:off x="9677400" y="4860130"/>
            <a:ext cx="9144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950" b="1">
                <a:solidFill>
                  <a:srgbClr val="0B5EA8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0B5EA8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9" name="location-row-0-label">
            <a:extLst>
              <a:ext uri="{FF2B5EF4-FFF2-40B4-BE49-F238E27FC236}">
                <a16:creationId xmlns:a16="http://schemas.microsoft.com/office/drawing/2014/main" id="{61213B7D-1CE2-4C0D-AB8E-7121F9169B57}"/>
              </a:ext>
            </a:extLst>
          </p:cNvPr>
          <p:cNvSpPr>
            <a:spLocks noGrp="1"/>
          </p:cNvSpPr>
          <p:nvPr/>
        </p:nvSpPr>
        <p:spPr>
          <a:xfrm>
            <a:off x="10791825" y="4888705"/>
            <a:ext cx="37433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5D6975"/>
                </a:solidFill>
                <a:latin typeface="Arial"/>
                <a:ea typeface="Arial"/>
                <a:cs typeface="Arial"/>
              </a:defRPr>
            </a:pPr>
            <a:r>
              <a:rPr sz="2025" dirty="0">
                <a:solidFill>
                  <a:srgbClr val="5D6975"/>
                </a:solidFill>
                <a:latin typeface="Arial"/>
                <a:ea typeface="Arial"/>
                <a:cs typeface="Arial"/>
              </a:rPr>
              <a:t>injury-involved collisions </a:t>
            </a:r>
          </a:p>
        </p:txBody>
      </p:sp>
      <p:sp>
        <p:nvSpPr>
          <p:cNvPr id="10" name="location-row-1-value">
            <a:extLst>
              <a:ext uri="{FF2B5EF4-FFF2-40B4-BE49-F238E27FC236}">
                <a16:creationId xmlns:a16="http://schemas.microsoft.com/office/drawing/2014/main" id="{EDE91C23-5E16-4018-BDD8-95B2634168CB}"/>
              </a:ext>
            </a:extLst>
          </p:cNvPr>
          <p:cNvSpPr>
            <a:spLocks noGrp="1"/>
          </p:cNvSpPr>
          <p:nvPr/>
        </p:nvSpPr>
        <p:spPr>
          <a:xfrm>
            <a:off x="9677400" y="5688805"/>
            <a:ext cx="9144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95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11" name="location-row-1-label">
            <a:extLst>
              <a:ext uri="{FF2B5EF4-FFF2-40B4-BE49-F238E27FC236}">
                <a16:creationId xmlns:a16="http://schemas.microsoft.com/office/drawing/2014/main" id="{5A4933E0-5C6D-468B-84E7-94B57919E033}"/>
              </a:ext>
            </a:extLst>
          </p:cNvPr>
          <p:cNvSpPr>
            <a:spLocks noGrp="1"/>
          </p:cNvSpPr>
          <p:nvPr/>
        </p:nvSpPr>
        <p:spPr>
          <a:xfrm>
            <a:off x="10791825" y="5717380"/>
            <a:ext cx="37433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5D6975"/>
                </a:solidFill>
                <a:latin typeface="Arial"/>
                <a:ea typeface="Arial"/>
                <a:cs typeface="Arial"/>
              </a:defRPr>
            </a:pPr>
            <a:r>
              <a:rPr sz="2025">
                <a:solidFill>
                  <a:srgbClr val="5D6975"/>
                </a:solidFill>
                <a:latin typeface="Arial"/>
                <a:ea typeface="Arial"/>
                <a:cs typeface="Arial"/>
              </a:rPr>
              <a:t>total reported injuries</a:t>
            </a:r>
          </a:p>
        </p:txBody>
      </p:sp>
      <p:sp>
        <p:nvSpPr>
          <p:cNvPr id="12" name="location-row-2-value">
            <a:extLst>
              <a:ext uri="{FF2B5EF4-FFF2-40B4-BE49-F238E27FC236}">
                <a16:creationId xmlns:a16="http://schemas.microsoft.com/office/drawing/2014/main" id="{45EA65D7-DBBD-4C24-AA10-DEBF63B1B051}"/>
              </a:ext>
            </a:extLst>
          </p:cNvPr>
          <p:cNvSpPr>
            <a:spLocks noGrp="1"/>
          </p:cNvSpPr>
          <p:nvPr/>
        </p:nvSpPr>
        <p:spPr>
          <a:xfrm>
            <a:off x="9677400" y="6517480"/>
            <a:ext cx="9144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95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196</a:t>
            </a:r>
          </a:p>
        </p:txBody>
      </p:sp>
      <p:sp>
        <p:nvSpPr>
          <p:cNvPr id="13" name="location-row-2-label">
            <a:extLst>
              <a:ext uri="{FF2B5EF4-FFF2-40B4-BE49-F238E27FC236}">
                <a16:creationId xmlns:a16="http://schemas.microsoft.com/office/drawing/2014/main" id="{FCB287A0-4ACB-46B2-9B74-151C23FC5DFD}"/>
              </a:ext>
            </a:extLst>
          </p:cNvPr>
          <p:cNvSpPr>
            <a:spLocks noGrp="1"/>
          </p:cNvSpPr>
          <p:nvPr/>
        </p:nvSpPr>
        <p:spPr>
          <a:xfrm>
            <a:off x="10791825" y="6546055"/>
            <a:ext cx="37433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5D6975"/>
                </a:solidFill>
                <a:latin typeface="Arial"/>
                <a:ea typeface="Arial"/>
                <a:cs typeface="Arial"/>
              </a:defRPr>
            </a:pPr>
            <a:r>
              <a:rPr sz="2025">
                <a:solidFill>
                  <a:srgbClr val="5D6975"/>
                </a:solidFill>
                <a:latin typeface="Arial"/>
                <a:ea typeface="Arial"/>
                <a:cs typeface="Arial"/>
              </a:rPr>
              <a:t>property-damage collisions</a:t>
            </a:r>
          </a:p>
        </p:txBody>
      </p:sp>
      <p:sp>
        <p:nvSpPr>
          <p:cNvPr id="14" name="location-row-3-value">
            <a:extLst>
              <a:ext uri="{FF2B5EF4-FFF2-40B4-BE49-F238E27FC236}">
                <a16:creationId xmlns:a16="http://schemas.microsoft.com/office/drawing/2014/main" id="{9A80EFB5-23C6-412F-83B1-B20793A027BD}"/>
              </a:ext>
            </a:extLst>
          </p:cNvPr>
          <p:cNvSpPr>
            <a:spLocks noGrp="1"/>
          </p:cNvSpPr>
          <p:nvPr/>
        </p:nvSpPr>
        <p:spPr>
          <a:xfrm>
            <a:off x="9677400" y="7346155"/>
            <a:ext cx="9144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95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location-row-3-label">
            <a:extLst>
              <a:ext uri="{FF2B5EF4-FFF2-40B4-BE49-F238E27FC236}">
                <a16:creationId xmlns:a16="http://schemas.microsoft.com/office/drawing/2014/main" id="{492A56DE-D0CC-4873-9322-510B6B1DD0CB}"/>
              </a:ext>
            </a:extLst>
          </p:cNvPr>
          <p:cNvSpPr>
            <a:spLocks noGrp="1"/>
          </p:cNvSpPr>
          <p:nvPr/>
        </p:nvSpPr>
        <p:spPr>
          <a:xfrm>
            <a:off x="10791825" y="7374730"/>
            <a:ext cx="37433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5D6975"/>
                </a:solidFill>
                <a:latin typeface="Arial"/>
                <a:ea typeface="Arial"/>
                <a:cs typeface="Arial"/>
              </a:defRPr>
            </a:pPr>
            <a:r>
              <a:rPr sz="2025">
                <a:solidFill>
                  <a:srgbClr val="5D6975"/>
                </a:solidFill>
                <a:latin typeface="Arial"/>
                <a:ea typeface="Arial"/>
                <a:cs typeface="Arial"/>
              </a:rPr>
              <a:t>commercial-vehicle collisions</a:t>
            </a:r>
          </a:p>
        </p:txBody>
      </p:sp>
      <p:sp>
        <p:nvSpPr>
          <p:cNvPr id="16" name="location-row-4-value">
            <a:extLst>
              <a:ext uri="{FF2B5EF4-FFF2-40B4-BE49-F238E27FC236}">
                <a16:creationId xmlns:a16="http://schemas.microsoft.com/office/drawing/2014/main" id="{099FBB08-99F3-49A4-99D5-179B2342F9A5}"/>
              </a:ext>
            </a:extLst>
          </p:cNvPr>
          <p:cNvSpPr>
            <a:spLocks noGrp="1"/>
          </p:cNvSpPr>
          <p:nvPr/>
        </p:nvSpPr>
        <p:spPr>
          <a:xfrm>
            <a:off x="9677400" y="8174830"/>
            <a:ext cx="9144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95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17" name="location-row-4-label">
            <a:extLst>
              <a:ext uri="{FF2B5EF4-FFF2-40B4-BE49-F238E27FC236}">
                <a16:creationId xmlns:a16="http://schemas.microsoft.com/office/drawing/2014/main" id="{C56DB27F-535B-4955-92F8-95709745A217}"/>
              </a:ext>
            </a:extLst>
          </p:cNvPr>
          <p:cNvSpPr>
            <a:spLocks noGrp="1"/>
          </p:cNvSpPr>
          <p:nvPr/>
        </p:nvSpPr>
        <p:spPr>
          <a:xfrm>
            <a:off x="10791825" y="8203405"/>
            <a:ext cx="37433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5D6975"/>
                </a:solidFill>
                <a:latin typeface="Arial"/>
                <a:ea typeface="Arial"/>
                <a:cs typeface="Arial"/>
              </a:defRPr>
            </a:pPr>
            <a:r>
              <a:rPr sz="2025">
                <a:solidFill>
                  <a:srgbClr val="5D6975"/>
                </a:solidFill>
                <a:latin typeface="Arial"/>
                <a:ea typeface="Arial"/>
                <a:cs typeface="Arial"/>
              </a:rPr>
              <a:t>fatalities</a:t>
            </a:r>
          </a:p>
        </p:txBody>
      </p:sp>
      <p:sp>
        <p:nvSpPr>
          <p:cNvPr id="20" name="slide-5-number">
            <a:extLst>
              <a:ext uri="{FF2B5EF4-FFF2-40B4-BE49-F238E27FC236}">
                <a16:creationId xmlns:a16="http://schemas.microsoft.com/office/drawing/2014/main" id="{3AD5417D-1827-4BD8-BFB2-9D9CA5CCB966}"/>
              </a:ext>
            </a:extLst>
          </p:cNvPr>
          <p:cNvSpPr>
            <a:spLocks noGrp="1"/>
          </p:cNvSpPr>
          <p:nvPr/>
        </p:nvSpPr>
        <p:spPr>
          <a:xfrm>
            <a:off x="16630650" y="9629775"/>
            <a:ext cx="8286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975" b="0">
                <a:solidFill>
                  <a:srgbClr val="5D6975"/>
                </a:solidFill>
                <a:latin typeface="Arial"/>
                <a:ea typeface="Arial"/>
                <a:cs typeface="Arial"/>
              </a:defRPr>
            </a:pPr>
            <a:endParaRPr sz="1463" dirty="0">
              <a:solidFill>
                <a:srgbClr val="5D6975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8" name="object 2">
            <a:extLst>
              <a:ext uri="{FF2B5EF4-FFF2-40B4-BE49-F238E27FC236}">
                <a16:creationId xmlns:a16="http://schemas.microsoft.com/office/drawing/2014/main" id="{2A5D1CDE-8451-59F2-2CCE-B1AE3F434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486685" cy="108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object 3">
            <a:extLst>
              <a:ext uri="{FF2B5EF4-FFF2-40B4-BE49-F238E27FC236}">
                <a16:creationId xmlns:a16="http://schemas.microsoft.com/office/drawing/2014/main" id="{4AABF878-B935-07F7-1279-AD00066D6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1850" y="79375"/>
            <a:ext cx="3486150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object 4">
            <a:extLst>
              <a:ext uri="{FF2B5EF4-FFF2-40B4-BE49-F238E27FC236}">
                <a16:creationId xmlns:a16="http://schemas.microsoft.com/office/drawing/2014/main" id="{053CDD2C-3803-077A-9660-7F470AD2D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82087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D1150-4EF5-6195-85F5-08EA4D2F3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F9108DA-1A23-9961-330C-EC7EE3139A29}"/>
              </a:ext>
            </a:extLst>
          </p:cNvPr>
          <p:cNvSpPr txBox="1">
            <a:spLocks/>
          </p:cNvSpPr>
          <p:nvPr/>
        </p:nvSpPr>
        <p:spPr>
          <a:xfrm>
            <a:off x="304800" y="647700"/>
            <a:ext cx="4969772" cy="1222052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6000" b="1" kern="0" dirty="0"/>
              <a:t>James Sanders   South of US 60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E647B0-B809-4A68-2099-8CE47FE32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-7080"/>
            <a:ext cx="13590347" cy="10294080"/>
          </a:xfrm>
          <a:prstGeom prst="rect">
            <a:avLst/>
          </a:prstGeom>
        </p:spPr>
      </p:pic>
      <p:grpSp>
        <p:nvGrpSpPr>
          <p:cNvPr id="8" name="object 2">
            <a:extLst>
              <a:ext uri="{FF2B5EF4-FFF2-40B4-BE49-F238E27FC236}">
                <a16:creationId xmlns:a16="http://schemas.microsoft.com/office/drawing/2014/main" id="{7522D532-672B-FB51-3405-3F6D2E58903A}"/>
              </a:ext>
            </a:extLst>
          </p:cNvPr>
          <p:cNvGrpSpPr>
            <a:grpSpLocks/>
          </p:cNvGrpSpPr>
          <p:nvPr/>
        </p:nvGrpSpPr>
        <p:grpSpPr bwMode="auto">
          <a:xfrm rot="12399221">
            <a:off x="-43490" y="5507926"/>
            <a:ext cx="3871637" cy="5013696"/>
            <a:chOff x="1268231" y="-1947037"/>
            <a:chExt cx="4280131" cy="5542530"/>
          </a:xfrm>
        </p:grpSpPr>
        <p:pic>
          <p:nvPicPr>
            <p:cNvPr id="9" name="object 3">
              <a:extLst>
                <a:ext uri="{FF2B5EF4-FFF2-40B4-BE49-F238E27FC236}">
                  <a16:creationId xmlns:a16="http://schemas.microsoft.com/office/drawing/2014/main" id="{2877C38E-5698-295A-3F3C-74A4047E81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816695">
              <a:off x="771367" y="-1181503"/>
              <a:ext cx="5273860" cy="42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object 4">
              <a:extLst>
                <a:ext uri="{FF2B5EF4-FFF2-40B4-BE49-F238E27FC236}">
                  <a16:creationId xmlns:a16="http://schemas.microsoft.com/office/drawing/2014/main" id="{19537409-3CD2-A9E2-B3D3-45858135DA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200779">
              <a:off x="2214404" y="-1947037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4913FD3-3290-43C6-80D4-48B91D00E20C}"/>
              </a:ext>
            </a:extLst>
          </p:cNvPr>
          <p:cNvSpPr txBox="1"/>
          <p:nvPr/>
        </p:nvSpPr>
        <p:spPr>
          <a:xfrm>
            <a:off x="669028" y="2476500"/>
            <a:ext cx="49697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Streets - Pecan Drive, Village Square, Bell Aire Drive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Business –Restaurants, Dr. Offices, Home Improvement Stores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Commuter Traffic avoiding Interstate 24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627D6762-1F77-F6BC-1B7D-4C160BB5F34E}"/>
              </a:ext>
            </a:extLst>
          </p:cNvPr>
          <p:cNvSpPr/>
          <p:nvPr/>
        </p:nvSpPr>
        <p:spPr>
          <a:xfrm>
            <a:off x="16002000" y="1957012"/>
            <a:ext cx="2286000" cy="824287"/>
          </a:xfrm>
          <a:prstGeom prst="wedgeRectCallout">
            <a:avLst>
              <a:gd name="adj1" fmla="val -128004"/>
              <a:gd name="adj2" fmla="val -15363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FF0000"/>
                </a:solidFill>
              </a:rPr>
              <a:t>Cheddars / Chuy’s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ECF8280F-3871-FCD4-2EC7-E7925B5E9934}"/>
              </a:ext>
            </a:extLst>
          </p:cNvPr>
          <p:cNvSpPr/>
          <p:nvPr/>
        </p:nvSpPr>
        <p:spPr>
          <a:xfrm>
            <a:off x="11658600" y="8343900"/>
            <a:ext cx="2286000" cy="824287"/>
          </a:xfrm>
          <a:prstGeom prst="wedgeRectCallout">
            <a:avLst>
              <a:gd name="adj1" fmla="val -177681"/>
              <a:gd name="adj2" fmla="val -1944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FF0000"/>
                </a:solidFill>
              </a:rPr>
              <a:t>Doc. Office</a:t>
            </a: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150B95C2-EA2E-5555-B0B6-8D41F3DDC8CB}"/>
              </a:ext>
            </a:extLst>
          </p:cNvPr>
          <p:cNvSpPr/>
          <p:nvPr/>
        </p:nvSpPr>
        <p:spPr>
          <a:xfrm>
            <a:off x="14401800" y="5709862"/>
            <a:ext cx="2286000" cy="824287"/>
          </a:xfrm>
          <a:prstGeom prst="wedgeRectCallout">
            <a:avLst>
              <a:gd name="adj1" fmla="val -46713"/>
              <a:gd name="adj2" fmla="val -293192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FF0000"/>
                </a:solidFill>
              </a:rPr>
              <a:t>Academy (2017)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CF417E-991A-4BA5-827C-DD7E183559E5}"/>
              </a:ext>
            </a:extLst>
          </p:cNvPr>
          <p:cNvSpPr txBox="1"/>
          <p:nvPr/>
        </p:nvSpPr>
        <p:spPr>
          <a:xfrm rot="17660806">
            <a:off x="8598271" y="6110937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Coleman Road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144DE2-68B8-7753-6009-05F84B7100E9}"/>
              </a:ext>
            </a:extLst>
          </p:cNvPr>
          <p:cNvSpPr txBox="1"/>
          <p:nvPr/>
        </p:nvSpPr>
        <p:spPr>
          <a:xfrm rot="1512235">
            <a:off x="5944458" y="2488911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Bell Aire Dr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07BFF8-6014-DB5C-1159-72E9462B5218}"/>
              </a:ext>
            </a:extLst>
          </p:cNvPr>
          <p:cNvSpPr txBox="1"/>
          <p:nvPr/>
        </p:nvSpPr>
        <p:spPr>
          <a:xfrm rot="1512235">
            <a:off x="5767022" y="8226764"/>
            <a:ext cx="3367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Village Square</a:t>
            </a:r>
          </a:p>
        </p:txBody>
      </p:sp>
    </p:spTree>
    <p:extLst>
      <p:ext uri="{BB962C8B-B14F-4D97-AF65-F5344CB8AC3E}">
        <p14:creationId xmlns:p14="http://schemas.microsoft.com/office/powerpoint/2010/main" val="6471712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-5-title">
            <a:extLst>
              <a:ext uri="{FF2B5EF4-FFF2-40B4-BE49-F238E27FC236}">
                <a16:creationId xmlns:a16="http://schemas.microsoft.com/office/drawing/2014/main" id="{AAAF0D45-19C6-28B0-0512-8CFB3967D0F5}"/>
              </a:ext>
            </a:extLst>
          </p:cNvPr>
          <p:cNvSpPr>
            <a:spLocks noGrp="1"/>
          </p:cNvSpPr>
          <p:nvPr/>
        </p:nvSpPr>
        <p:spPr>
          <a:xfrm>
            <a:off x="800100" y="542925"/>
            <a:ext cx="166878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buNone/>
              <a:defRPr sz="315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lang="en-US" sz="7500" b="1" dirty="0">
                <a:solidFill>
                  <a:schemeClr val="tx2"/>
                </a:solidFill>
                <a:latin typeface="+mj-lt"/>
                <a:ea typeface="Arial"/>
                <a:cs typeface="Arial"/>
              </a:rPr>
              <a:t>Conclusions</a:t>
            </a:r>
            <a:endParaRPr sz="7500" b="1" dirty="0">
              <a:solidFill>
                <a:schemeClr val="tx2"/>
              </a:solidFill>
              <a:latin typeface="+mj-lt"/>
              <a:ea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F2FD0E-C95C-52E7-4B2E-39020BB8BFDD}"/>
              </a:ext>
            </a:extLst>
          </p:cNvPr>
          <p:cNvSpPr txBox="1"/>
          <p:nvPr/>
        </p:nvSpPr>
        <p:spPr>
          <a:xfrm>
            <a:off x="457200" y="1790700"/>
            <a:ext cx="54991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Consider all available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Design Year: 5 -10 years versus 25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Considering Traffic Generators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Permit Guidance to City / County Planners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How soon do we revisit the same area?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249553-82B2-1A3E-91AB-D32A4B2FCE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700" y="1143000"/>
            <a:ext cx="12179300" cy="9144000"/>
          </a:xfrm>
          <a:prstGeom prst="rect">
            <a:avLst/>
          </a:prstGeom>
        </p:spPr>
      </p:pic>
      <p:grpSp>
        <p:nvGrpSpPr>
          <p:cNvPr id="7" name="object 2">
            <a:extLst>
              <a:ext uri="{FF2B5EF4-FFF2-40B4-BE49-F238E27FC236}">
                <a16:creationId xmlns:a16="http://schemas.microsoft.com/office/drawing/2014/main" id="{466A9F7B-30C0-9B7F-2089-4962D6FDDE4F}"/>
              </a:ext>
            </a:extLst>
          </p:cNvPr>
          <p:cNvGrpSpPr>
            <a:grpSpLocks/>
          </p:cNvGrpSpPr>
          <p:nvPr/>
        </p:nvGrpSpPr>
        <p:grpSpPr bwMode="auto">
          <a:xfrm rot="12399221">
            <a:off x="-43490" y="5507926"/>
            <a:ext cx="3871637" cy="5013696"/>
            <a:chOff x="1268231" y="-1947037"/>
            <a:chExt cx="4280131" cy="5542530"/>
          </a:xfrm>
        </p:grpSpPr>
        <p:pic>
          <p:nvPicPr>
            <p:cNvPr id="8" name="object 3">
              <a:extLst>
                <a:ext uri="{FF2B5EF4-FFF2-40B4-BE49-F238E27FC236}">
                  <a16:creationId xmlns:a16="http://schemas.microsoft.com/office/drawing/2014/main" id="{48E64C45-73E7-AB64-97E2-5B534F4F7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816695">
              <a:off x="771367" y="-1181503"/>
              <a:ext cx="5273860" cy="42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object 4">
              <a:extLst>
                <a:ext uri="{FF2B5EF4-FFF2-40B4-BE49-F238E27FC236}">
                  <a16:creationId xmlns:a16="http://schemas.microsoft.com/office/drawing/2014/main" id="{D792AE3B-79B1-5F36-B1CE-807ADCC907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200779">
              <a:off x="2214404" y="-1947037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object 2">
            <a:extLst>
              <a:ext uri="{FF2B5EF4-FFF2-40B4-BE49-F238E27FC236}">
                <a16:creationId xmlns:a16="http://schemas.microsoft.com/office/drawing/2014/main" id="{3CEBC429-3FFB-88FA-410C-092617F615FE}"/>
              </a:ext>
            </a:extLst>
          </p:cNvPr>
          <p:cNvGrpSpPr>
            <a:grpSpLocks/>
          </p:cNvGrpSpPr>
          <p:nvPr/>
        </p:nvGrpSpPr>
        <p:grpSpPr bwMode="auto">
          <a:xfrm rot="12399221">
            <a:off x="108910" y="5660326"/>
            <a:ext cx="3871637" cy="5013696"/>
            <a:chOff x="1268231" y="-1947037"/>
            <a:chExt cx="4280131" cy="5542530"/>
          </a:xfrm>
        </p:grpSpPr>
        <p:pic>
          <p:nvPicPr>
            <p:cNvPr id="11" name="object 3">
              <a:extLst>
                <a:ext uri="{FF2B5EF4-FFF2-40B4-BE49-F238E27FC236}">
                  <a16:creationId xmlns:a16="http://schemas.microsoft.com/office/drawing/2014/main" id="{B13A99C8-2BBB-8921-67B1-EDD1A4CB9F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816695">
              <a:off x="771367" y="-1181503"/>
              <a:ext cx="5273860" cy="42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object 4">
              <a:extLst>
                <a:ext uri="{FF2B5EF4-FFF2-40B4-BE49-F238E27FC236}">
                  <a16:creationId xmlns:a16="http://schemas.microsoft.com/office/drawing/2014/main" id="{EFA5FA25-96E8-D5A8-68E3-CAD8DA9D0F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200779">
              <a:off x="2214404" y="-1947037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40C8E-AF1C-BE2D-58C2-6B2727753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-5-title">
            <a:extLst>
              <a:ext uri="{FF2B5EF4-FFF2-40B4-BE49-F238E27FC236}">
                <a16:creationId xmlns:a16="http://schemas.microsoft.com/office/drawing/2014/main" id="{9656934B-7863-1266-2D8F-41B8F8B0B53D}"/>
              </a:ext>
            </a:extLst>
          </p:cNvPr>
          <p:cNvSpPr>
            <a:spLocks noGrp="1"/>
          </p:cNvSpPr>
          <p:nvPr/>
        </p:nvSpPr>
        <p:spPr>
          <a:xfrm>
            <a:off x="800100" y="542925"/>
            <a:ext cx="166878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buNone/>
              <a:defRPr sz="315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lang="en-US" sz="7500" b="1" dirty="0">
                <a:solidFill>
                  <a:schemeClr val="tx2"/>
                </a:solidFill>
                <a:latin typeface="+mj-lt"/>
                <a:ea typeface="Arial"/>
                <a:cs typeface="Arial"/>
              </a:rPr>
              <a:t>Questions?</a:t>
            </a:r>
            <a:endParaRPr sz="7500" b="1" dirty="0">
              <a:solidFill>
                <a:schemeClr val="tx2"/>
              </a:solidFill>
              <a:latin typeface="+mj-lt"/>
              <a:ea typeface="Arial"/>
              <a:cs typeface="Arial"/>
            </a:endParaRPr>
          </a:p>
        </p:txBody>
      </p:sp>
      <p:grpSp>
        <p:nvGrpSpPr>
          <p:cNvPr id="7" name="object 2">
            <a:extLst>
              <a:ext uri="{FF2B5EF4-FFF2-40B4-BE49-F238E27FC236}">
                <a16:creationId xmlns:a16="http://schemas.microsoft.com/office/drawing/2014/main" id="{D0664D12-EEB8-1B1E-50CB-7605CC0A96B1}"/>
              </a:ext>
            </a:extLst>
          </p:cNvPr>
          <p:cNvGrpSpPr>
            <a:grpSpLocks/>
          </p:cNvGrpSpPr>
          <p:nvPr/>
        </p:nvGrpSpPr>
        <p:grpSpPr bwMode="auto">
          <a:xfrm rot="12399221">
            <a:off x="-43490" y="5507926"/>
            <a:ext cx="3871637" cy="5013696"/>
            <a:chOff x="1268231" y="-1947037"/>
            <a:chExt cx="4280131" cy="5542530"/>
          </a:xfrm>
        </p:grpSpPr>
        <p:pic>
          <p:nvPicPr>
            <p:cNvPr id="8" name="object 3">
              <a:extLst>
                <a:ext uri="{FF2B5EF4-FFF2-40B4-BE49-F238E27FC236}">
                  <a16:creationId xmlns:a16="http://schemas.microsoft.com/office/drawing/2014/main" id="{5A2A6C5B-EABE-02DF-3C13-4DBAE1BE3D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816695">
              <a:off x="771367" y="-1181503"/>
              <a:ext cx="5273860" cy="42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object 4">
              <a:extLst>
                <a:ext uri="{FF2B5EF4-FFF2-40B4-BE49-F238E27FC236}">
                  <a16:creationId xmlns:a16="http://schemas.microsoft.com/office/drawing/2014/main" id="{0678A34D-001B-F052-A961-D6DC676B65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200779">
              <a:off x="2214404" y="-1947037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object 2">
            <a:extLst>
              <a:ext uri="{FF2B5EF4-FFF2-40B4-BE49-F238E27FC236}">
                <a16:creationId xmlns:a16="http://schemas.microsoft.com/office/drawing/2014/main" id="{53257BD9-6865-FC08-8F5D-2B5991FBB283}"/>
              </a:ext>
            </a:extLst>
          </p:cNvPr>
          <p:cNvGrpSpPr>
            <a:grpSpLocks/>
          </p:cNvGrpSpPr>
          <p:nvPr/>
        </p:nvGrpSpPr>
        <p:grpSpPr bwMode="auto">
          <a:xfrm rot="12399221">
            <a:off x="108910" y="5660326"/>
            <a:ext cx="3871637" cy="5013696"/>
            <a:chOff x="1268231" y="-1947037"/>
            <a:chExt cx="4280131" cy="5542530"/>
          </a:xfrm>
        </p:grpSpPr>
        <p:pic>
          <p:nvPicPr>
            <p:cNvPr id="11" name="object 3">
              <a:extLst>
                <a:ext uri="{FF2B5EF4-FFF2-40B4-BE49-F238E27FC236}">
                  <a16:creationId xmlns:a16="http://schemas.microsoft.com/office/drawing/2014/main" id="{3827E6FB-885E-27EF-726A-99DB3D6895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816695">
              <a:off x="771367" y="-1181503"/>
              <a:ext cx="5273860" cy="42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object 4">
              <a:extLst>
                <a:ext uri="{FF2B5EF4-FFF2-40B4-BE49-F238E27FC236}">
                  <a16:creationId xmlns:a16="http://schemas.microsoft.com/office/drawing/2014/main" id="{3E2EAED7-4542-9A06-F979-4D9C83482D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200779">
              <a:off x="2214404" y="-1947037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254FD7A-3CD5-833C-FDFC-59E4463A76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00" y="1740354"/>
            <a:ext cx="12451756" cy="816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91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AFB6E33-AF79-44B7-8C8F-C487BADE3259}" vid="{E8E9DF96-57FA-4EC4-BF72-3FFB6BAAD5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0F30E28F43D84881B1E447717B93F8" ma:contentTypeVersion="8" ma:contentTypeDescription="Create a new document." ma:contentTypeScope="" ma:versionID="ac7a048db13a328c88eb3bd8876552f7">
  <xsd:schema xmlns:xsd="http://www.w3.org/2001/XMLSchema" xmlns:xs="http://www.w3.org/2001/XMLSchema" xmlns:p="http://schemas.microsoft.com/office/2006/metadata/properties" xmlns:ns2="b47a5aad-adfb-4dac-9d3f-47090e67d565" xmlns:ns3="9c16dc54-5a24-4afd-a61c-664ec7eab416" targetNamespace="http://schemas.microsoft.com/office/2006/metadata/properties" ma:root="true" ma:fieldsID="05ef1fb50c3bd5231898c81644cb9619" ns2:_="" ns3:_="">
    <xsd:import namespace="b47a5aad-adfb-4dac-9d3f-47090e67d565"/>
    <xsd:import namespace="9c16dc54-5a24-4afd-a61c-664ec7eab416"/>
    <xsd:element name="properties">
      <xsd:complexType>
        <xsd:sequence>
          <xsd:element name="documentManagement">
            <xsd:complexType>
              <xsd:all>
                <xsd:element ref="ns2:Speakers" minOccurs="0"/>
                <xsd:element ref="ns2:Day" minOccurs="0"/>
                <xsd:element ref="ns2:Year" minOccurs="0"/>
                <xsd:element ref="ns2:Section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7a5aad-adfb-4dac-9d3f-47090e67d565" elementFormDefault="qualified">
    <xsd:import namespace="http://schemas.microsoft.com/office/2006/documentManagement/types"/>
    <xsd:import namespace="http://schemas.microsoft.com/office/infopath/2007/PartnerControls"/>
    <xsd:element name="Speakers" ma:index="4" nillable="true" ma:displayName="Speakers" ma:internalName="Speakers" ma:readOnly="false">
      <xsd:simpleType>
        <xsd:restriction base="dms:Note">
          <xsd:maxLength value="255"/>
        </xsd:restriction>
      </xsd:simpleType>
    </xsd:element>
    <xsd:element name="Day" ma:index="5" nillable="true" ma:displayName="Day" ma:internalName="Day" ma:readOnly="false">
      <xsd:simpleType>
        <xsd:restriction base="dms:Text">
          <xsd:maxLength value="255"/>
        </xsd:restriction>
      </xsd:simpleType>
    </xsd:element>
    <xsd:element name="Year" ma:index="6" nillable="true" ma:displayName="Year" ma:internalName="Year" ma:readOnly="false">
      <xsd:simpleType>
        <xsd:restriction base="dms:Text">
          <xsd:maxLength value="255"/>
        </xsd:restriction>
      </xsd:simpleType>
    </xsd:element>
    <xsd:element name="Section" ma:index="7" nillable="true" ma:displayName="Section" ma:internalName="Section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16dc54-5a24-4afd-a61c-664ec7eab4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b47a5aad-adfb-4dac-9d3f-47090e67d565">2026</Year>
    <Day xmlns="b47a5aad-adfb-4dac-9d3f-47090e67d565">Thursday</Day>
    <Speakers xmlns="b47a5aad-adfb-4dac-9d3f-47090e67d565">Brian Aldridge, Austin Hart</Speakers>
    <Section xmlns="b47a5aad-adfb-4dac-9d3f-47090e67d565">9, 1:50</Section>
  </documentManagement>
</p:properties>
</file>

<file path=customXml/itemProps1.xml><?xml version="1.0" encoding="utf-8"?>
<ds:datastoreItem xmlns:ds="http://schemas.openxmlformats.org/officeDocument/2006/customXml" ds:itemID="{49AC94BB-4B82-437E-B4AA-60D1081AB67A}"/>
</file>

<file path=customXml/itemProps2.xml><?xml version="1.0" encoding="utf-8"?>
<ds:datastoreItem xmlns:ds="http://schemas.openxmlformats.org/officeDocument/2006/customXml" ds:itemID="{DEC49C21-8075-4BCB-A8E1-CE9BA7A3A70F}"/>
</file>

<file path=customXml/itemProps3.xml><?xml version="1.0" encoding="utf-8"?>
<ds:datastoreItem xmlns:ds="http://schemas.openxmlformats.org/officeDocument/2006/customXml" ds:itemID="{0F6A9CDC-CBA4-46AB-9151-C56FE2A01DDA}"/>
</file>

<file path=docProps/app.xml><?xml version="1.0" encoding="utf-8"?>
<Properties xmlns="http://schemas.openxmlformats.org/officeDocument/2006/extended-properties" xmlns:vt="http://schemas.openxmlformats.org/officeDocument/2006/docPropsVTypes">
  <Template>2026Partneringconferencetemplate</Template>
  <TotalTime>259</TotalTime>
  <Words>585</Words>
  <Application>Microsoft Office PowerPoint</Application>
  <PresentationFormat>Custom</PresentationFormat>
  <Paragraphs>201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Aptos</vt:lpstr>
      <vt:lpstr>Arial</vt:lpstr>
      <vt:lpstr>Calibri</vt:lpstr>
      <vt:lpstr>MicrogrammaExtDBol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Aldridge, Brian</dc:creator>
  <cp:lastModifiedBy>Aldridge, Brian</cp:lastModifiedBy>
  <cp:revision>7</cp:revision>
  <dcterms:created xsi:type="dcterms:W3CDTF">2026-09-03T22:48:20Z</dcterms:created>
  <dcterms:modified xsi:type="dcterms:W3CDTF">2026-09-08T18:39:06Z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v10.0.19912.1</vt:lpwstr>
  </property>
  <property fmtid="{D5CDD505-2E9C-101B-9397-08002B2CF9AE}" pid="3" name="Created">
    <vt:filetime>2026-07-13T00:00:00Z</vt:filetime>
  </property>
  <property fmtid="{D5CDD505-2E9C-101B-9397-08002B2CF9AE}" pid="4" name="CreationClient">
    <vt:lpwstr>authoring</vt:lpwstr>
  </property>
  <property fmtid="{D5CDD505-2E9C-101B-9397-08002B2CF9AE}" pid="5" name="Creator">
    <vt:lpwstr>Adobe Express</vt:lpwstr>
  </property>
  <property fmtid="{D5CDD505-2E9C-101B-9397-08002B2CF9AE}" pid="6" name="LastSaved">
    <vt:filetime>2026-07-13T00:00:00Z</vt:filetime>
  </property>
  <property fmtid="{D5CDD505-2E9C-101B-9397-08002B2CF9AE}" pid="7" name="Producer">
    <vt:lpwstr>Adobe Express</vt:lpwstr>
  </property>
  <property fmtid="{D5CDD505-2E9C-101B-9397-08002B2CF9AE}" pid="8" name="ContentTypeId">
    <vt:lpwstr>0x0101009E0F30E28F43D84881B1E447717B93F8</vt:lpwstr>
  </property>
</Properties>
</file>